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21"/>
  </p:notesMasterIdLst>
  <p:sldIdLst>
    <p:sldId id="256" r:id="rId2"/>
    <p:sldId id="259" r:id="rId3"/>
    <p:sldId id="327" r:id="rId4"/>
    <p:sldId id="346" r:id="rId5"/>
    <p:sldId id="328" r:id="rId6"/>
    <p:sldId id="359" r:id="rId7"/>
    <p:sldId id="329" r:id="rId8"/>
    <p:sldId id="330" r:id="rId9"/>
    <p:sldId id="339" r:id="rId10"/>
    <p:sldId id="357" r:id="rId11"/>
    <p:sldId id="366" r:id="rId12"/>
    <p:sldId id="334" r:id="rId13"/>
    <p:sldId id="347" r:id="rId14"/>
    <p:sldId id="335" r:id="rId15"/>
    <p:sldId id="364" r:id="rId16"/>
    <p:sldId id="367" r:id="rId17"/>
    <p:sldId id="368" r:id="rId18"/>
    <p:sldId id="365" r:id="rId19"/>
    <p:sldId id="360"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CF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76" autoAdjust="0"/>
    <p:restoredTop sz="94660"/>
  </p:normalViewPr>
  <p:slideViewPr>
    <p:cSldViewPr>
      <p:cViewPr varScale="1">
        <p:scale>
          <a:sx n="82" d="100"/>
          <a:sy n="82" d="100"/>
        </p:scale>
        <p:origin x="1344" y="96"/>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3EB7E-A974-454D-B89F-68AE0A6417E5}" type="doc">
      <dgm:prSet loTypeId="urn:microsoft.com/office/officeart/2005/8/layout/radial6" loCatId="cycle" qsTypeId="urn:microsoft.com/office/officeart/2005/8/quickstyle/3d1" qsCatId="3D" csTypeId="urn:microsoft.com/office/officeart/2005/8/colors/accent1_2" csCatId="accent1" phldr="1"/>
      <dgm:spPr/>
      <dgm:t>
        <a:bodyPr/>
        <a:lstStyle/>
        <a:p>
          <a:endParaRPr lang="en-US"/>
        </a:p>
      </dgm:t>
    </dgm:pt>
    <dgm:pt modelId="{B9F36BAF-BED4-487B-AF3A-A79095B9C884}">
      <dgm:prSet phldrT="[Text]"/>
      <dgm:spPr/>
      <dgm:t>
        <a:bodyPr/>
        <a:lstStyle/>
        <a:p>
          <a:r>
            <a:rPr lang="en-US" dirty="0" err="1"/>
            <a:t>AIoT</a:t>
          </a:r>
          <a:endParaRPr lang="en-US" dirty="0"/>
        </a:p>
      </dgm:t>
    </dgm:pt>
    <dgm:pt modelId="{1BBA0512-E236-404E-B5B1-E2A9B80DDAF7}" type="parTrans" cxnId="{48BEA99C-C7D0-4EB7-AC7E-0C84724CE300}">
      <dgm:prSet/>
      <dgm:spPr/>
      <dgm:t>
        <a:bodyPr/>
        <a:lstStyle/>
        <a:p>
          <a:endParaRPr lang="en-US"/>
        </a:p>
      </dgm:t>
    </dgm:pt>
    <dgm:pt modelId="{1B46E63E-6C1C-4249-B5D7-98DB5B23A289}" type="sibTrans" cxnId="{48BEA99C-C7D0-4EB7-AC7E-0C84724CE300}">
      <dgm:prSet/>
      <dgm:spPr/>
      <dgm:t>
        <a:bodyPr/>
        <a:lstStyle/>
        <a:p>
          <a:endParaRPr lang="en-US"/>
        </a:p>
      </dgm:t>
    </dgm:pt>
    <dgm:pt modelId="{732843E4-DD55-4297-B684-F30E9BC7FD83}">
      <dgm:prSet phldrT="[Text]"/>
      <dgm:spPr/>
      <dgm:t>
        <a:bodyPr/>
        <a:lstStyle/>
        <a:p>
          <a:r>
            <a:rPr lang="en-US" dirty="0"/>
            <a:t>Software Engineering</a:t>
          </a:r>
        </a:p>
      </dgm:t>
    </dgm:pt>
    <dgm:pt modelId="{DE6F3580-15CD-4314-89DB-F1C2A887FC7E}" type="parTrans" cxnId="{924B6EB2-0F3C-43D0-BCAF-FB88722F55A0}">
      <dgm:prSet/>
      <dgm:spPr/>
      <dgm:t>
        <a:bodyPr/>
        <a:lstStyle/>
        <a:p>
          <a:endParaRPr lang="en-US"/>
        </a:p>
      </dgm:t>
    </dgm:pt>
    <dgm:pt modelId="{B5BF42BB-2C49-453F-B1E8-B3F1D9F33258}" type="sibTrans" cxnId="{924B6EB2-0F3C-43D0-BCAF-FB88722F55A0}">
      <dgm:prSet/>
      <dgm:spPr/>
      <dgm:t>
        <a:bodyPr/>
        <a:lstStyle/>
        <a:p>
          <a:endParaRPr lang="en-US"/>
        </a:p>
      </dgm:t>
    </dgm:pt>
    <dgm:pt modelId="{4EC5F219-6634-4037-8C46-4963BFA5ADA2}">
      <dgm:prSet phldrT="[Text]"/>
      <dgm:spPr/>
      <dgm:t>
        <a:bodyPr/>
        <a:lstStyle/>
        <a:p>
          <a:r>
            <a:rPr lang="en-US" dirty="0"/>
            <a:t>Hardware Prototyping</a:t>
          </a:r>
        </a:p>
      </dgm:t>
    </dgm:pt>
    <dgm:pt modelId="{99974288-9532-42D8-929C-AEFD57773E3A}" type="parTrans" cxnId="{1B3D13DA-B931-4D25-85A7-CCF829BA1FCA}">
      <dgm:prSet/>
      <dgm:spPr/>
      <dgm:t>
        <a:bodyPr/>
        <a:lstStyle/>
        <a:p>
          <a:endParaRPr lang="en-US"/>
        </a:p>
      </dgm:t>
    </dgm:pt>
    <dgm:pt modelId="{0537525B-0E4F-4B16-B2ED-953B4D1C7929}" type="sibTrans" cxnId="{1B3D13DA-B931-4D25-85A7-CCF829BA1FCA}">
      <dgm:prSet/>
      <dgm:spPr/>
      <dgm:t>
        <a:bodyPr/>
        <a:lstStyle/>
        <a:p>
          <a:endParaRPr lang="en-US"/>
        </a:p>
      </dgm:t>
    </dgm:pt>
    <dgm:pt modelId="{C4AF9635-ECB0-446E-AB07-A14145A60B55}">
      <dgm:prSet phldrT="[Text]"/>
      <dgm:spPr/>
      <dgm:t>
        <a:bodyPr/>
        <a:lstStyle/>
        <a:p>
          <a:r>
            <a:rPr lang="en-US" dirty="0"/>
            <a:t>AI Machine Learning</a:t>
          </a:r>
        </a:p>
      </dgm:t>
    </dgm:pt>
    <dgm:pt modelId="{AC93D82E-E6AD-4BB5-899E-78AD44F4B06A}" type="parTrans" cxnId="{8220406C-FE23-47C0-95AB-9E091B2B4D2C}">
      <dgm:prSet/>
      <dgm:spPr/>
      <dgm:t>
        <a:bodyPr/>
        <a:lstStyle/>
        <a:p>
          <a:endParaRPr lang="en-US"/>
        </a:p>
      </dgm:t>
    </dgm:pt>
    <dgm:pt modelId="{382F55A1-B6FA-4A6B-9F01-5C2A05B1E258}" type="sibTrans" cxnId="{8220406C-FE23-47C0-95AB-9E091B2B4D2C}">
      <dgm:prSet/>
      <dgm:spPr/>
      <dgm:t>
        <a:bodyPr/>
        <a:lstStyle/>
        <a:p>
          <a:endParaRPr lang="en-US"/>
        </a:p>
      </dgm:t>
    </dgm:pt>
    <dgm:pt modelId="{911D25B8-F935-4DB2-8F34-D59FC6DB362D}" type="pres">
      <dgm:prSet presAssocID="{81E3EB7E-A974-454D-B89F-68AE0A6417E5}" presName="Name0" presStyleCnt="0">
        <dgm:presLayoutVars>
          <dgm:chMax val="1"/>
          <dgm:dir/>
          <dgm:animLvl val="ctr"/>
          <dgm:resizeHandles val="exact"/>
        </dgm:presLayoutVars>
      </dgm:prSet>
      <dgm:spPr/>
    </dgm:pt>
    <dgm:pt modelId="{F47782FF-5B66-4D91-B27A-DC54C1245129}" type="pres">
      <dgm:prSet presAssocID="{B9F36BAF-BED4-487B-AF3A-A79095B9C884}" presName="centerShape" presStyleLbl="node0" presStyleIdx="0" presStyleCnt="1"/>
      <dgm:spPr/>
    </dgm:pt>
    <dgm:pt modelId="{13C82FD8-925E-4C2D-B5BB-DFD6CE980979}" type="pres">
      <dgm:prSet presAssocID="{732843E4-DD55-4297-B684-F30E9BC7FD83}" presName="node" presStyleLbl="node1" presStyleIdx="0" presStyleCnt="3">
        <dgm:presLayoutVars>
          <dgm:bulletEnabled val="1"/>
        </dgm:presLayoutVars>
      </dgm:prSet>
      <dgm:spPr/>
    </dgm:pt>
    <dgm:pt modelId="{DA22FA44-E6E0-470B-B1F2-499F5672C40A}" type="pres">
      <dgm:prSet presAssocID="{732843E4-DD55-4297-B684-F30E9BC7FD83}" presName="dummy" presStyleCnt="0"/>
      <dgm:spPr/>
    </dgm:pt>
    <dgm:pt modelId="{08DCEDAF-B9F6-438F-8D33-FDB688B17D76}" type="pres">
      <dgm:prSet presAssocID="{B5BF42BB-2C49-453F-B1E8-B3F1D9F33258}" presName="sibTrans" presStyleLbl="sibTrans2D1" presStyleIdx="0" presStyleCnt="3"/>
      <dgm:spPr/>
    </dgm:pt>
    <dgm:pt modelId="{F376485C-9840-4D57-A09F-AE1BECA0C7DB}" type="pres">
      <dgm:prSet presAssocID="{4EC5F219-6634-4037-8C46-4963BFA5ADA2}" presName="node" presStyleLbl="node1" presStyleIdx="1" presStyleCnt="3">
        <dgm:presLayoutVars>
          <dgm:bulletEnabled val="1"/>
        </dgm:presLayoutVars>
      </dgm:prSet>
      <dgm:spPr/>
    </dgm:pt>
    <dgm:pt modelId="{4EC39052-30D6-4364-897D-2F6A6D4C75A4}" type="pres">
      <dgm:prSet presAssocID="{4EC5F219-6634-4037-8C46-4963BFA5ADA2}" presName="dummy" presStyleCnt="0"/>
      <dgm:spPr/>
    </dgm:pt>
    <dgm:pt modelId="{34345FA4-A9EF-4439-BB7F-81131BDD828D}" type="pres">
      <dgm:prSet presAssocID="{0537525B-0E4F-4B16-B2ED-953B4D1C7929}" presName="sibTrans" presStyleLbl="sibTrans2D1" presStyleIdx="1" presStyleCnt="3"/>
      <dgm:spPr/>
    </dgm:pt>
    <dgm:pt modelId="{45A00991-EDAC-4F76-B559-294BBE5AE1A5}" type="pres">
      <dgm:prSet presAssocID="{C4AF9635-ECB0-446E-AB07-A14145A60B55}" presName="node" presStyleLbl="node1" presStyleIdx="2" presStyleCnt="3">
        <dgm:presLayoutVars>
          <dgm:bulletEnabled val="1"/>
        </dgm:presLayoutVars>
      </dgm:prSet>
      <dgm:spPr/>
    </dgm:pt>
    <dgm:pt modelId="{570886AF-37A8-4C1B-BE99-C5E84CC5FAC4}" type="pres">
      <dgm:prSet presAssocID="{C4AF9635-ECB0-446E-AB07-A14145A60B55}" presName="dummy" presStyleCnt="0"/>
      <dgm:spPr/>
    </dgm:pt>
    <dgm:pt modelId="{F4C152B4-88A8-4E10-ABB3-064765C49329}" type="pres">
      <dgm:prSet presAssocID="{382F55A1-B6FA-4A6B-9F01-5C2A05B1E258}" presName="sibTrans" presStyleLbl="sibTrans2D1" presStyleIdx="2" presStyleCnt="3"/>
      <dgm:spPr/>
    </dgm:pt>
  </dgm:ptLst>
  <dgm:cxnLst>
    <dgm:cxn modelId="{2F75D333-EE95-449B-B15C-21B282AACD4F}" type="presOf" srcId="{B9F36BAF-BED4-487B-AF3A-A79095B9C884}" destId="{F47782FF-5B66-4D91-B27A-DC54C1245129}" srcOrd="0" destOrd="0" presId="urn:microsoft.com/office/officeart/2005/8/layout/radial6"/>
    <dgm:cxn modelId="{8220406C-FE23-47C0-95AB-9E091B2B4D2C}" srcId="{B9F36BAF-BED4-487B-AF3A-A79095B9C884}" destId="{C4AF9635-ECB0-446E-AB07-A14145A60B55}" srcOrd="2" destOrd="0" parTransId="{AC93D82E-E6AD-4BB5-899E-78AD44F4B06A}" sibTransId="{382F55A1-B6FA-4A6B-9F01-5C2A05B1E258}"/>
    <dgm:cxn modelId="{275F5B4D-287B-420F-88B3-541BD1DFABC4}" type="presOf" srcId="{0537525B-0E4F-4B16-B2ED-953B4D1C7929}" destId="{34345FA4-A9EF-4439-BB7F-81131BDD828D}" srcOrd="0" destOrd="0" presId="urn:microsoft.com/office/officeart/2005/8/layout/radial6"/>
    <dgm:cxn modelId="{58643A6F-711A-49EC-80F0-2D32CCF18A85}" type="presOf" srcId="{4EC5F219-6634-4037-8C46-4963BFA5ADA2}" destId="{F376485C-9840-4D57-A09F-AE1BECA0C7DB}" srcOrd="0" destOrd="0" presId="urn:microsoft.com/office/officeart/2005/8/layout/radial6"/>
    <dgm:cxn modelId="{E15DE772-8E84-4BA2-8E20-3F6BF614A4E9}" type="presOf" srcId="{B5BF42BB-2C49-453F-B1E8-B3F1D9F33258}" destId="{08DCEDAF-B9F6-438F-8D33-FDB688B17D76}" srcOrd="0" destOrd="0" presId="urn:microsoft.com/office/officeart/2005/8/layout/radial6"/>
    <dgm:cxn modelId="{48BEA99C-C7D0-4EB7-AC7E-0C84724CE300}" srcId="{81E3EB7E-A974-454D-B89F-68AE0A6417E5}" destId="{B9F36BAF-BED4-487B-AF3A-A79095B9C884}" srcOrd="0" destOrd="0" parTransId="{1BBA0512-E236-404E-B5B1-E2A9B80DDAF7}" sibTransId="{1B46E63E-6C1C-4249-B5D7-98DB5B23A289}"/>
    <dgm:cxn modelId="{440BADA1-71CA-42DD-A0D3-F5C99C55DA13}" type="presOf" srcId="{81E3EB7E-A974-454D-B89F-68AE0A6417E5}" destId="{911D25B8-F935-4DB2-8F34-D59FC6DB362D}" srcOrd="0" destOrd="0" presId="urn:microsoft.com/office/officeart/2005/8/layout/radial6"/>
    <dgm:cxn modelId="{59E4E0B0-543F-4E26-8A07-6DE75A858137}" type="presOf" srcId="{C4AF9635-ECB0-446E-AB07-A14145A60B55}" destId="{45A00991-EDAC-4F76-B559-294BBE5AE1A5}" srcOrd="0" destOrd="0" presId="urn:microsoft.com/office/officeart/2005/8/layout/radial6"/>
    <dgm:cxn modelId="{924B6EB2-0F3C-43D0-BCAF-FB88722F55A0}" srcId="{B9F36BAF-BED4-487B-AF3A-A79095B9C884}" destId="{732843E4-DD55-4297-B684-F30E9BC7FD83}" srcOrd="0" destOrd="0" parTransId="{DE6F3580-15CD-4314-89DB-F1C2A887FC7E}" sibTransId="{B5BF42BB-2C49-453F-B1E8-B3F1D9F33258}"/>
    <dgm:cxn modelId="{647DCBD1-3C86-4776-A9CB-A38CF1E1175B}" type="presOf" srcId="{732843E4-DD55-4297-B684-F30E9BC7FD83}" destId="{13C82FD8-925E-4C2D-B5BB-DFD6CE980979}" srcOrd="0" destOrd="0" presId="urn:microsoft.com/office/officeart/2005/8/layout/radial6"/>
    <dgm:cxn modelId="{1B3D13DA-B931-4D25-85A7-CCF829BA1FCA}" srcId="{B9F36BAF-BED4-487B-AF3A-A79095B9C884}" destId="{4EC5F219-6634-4037-8C46-4963BFA5ADA2}" srcOrd="1" destOrd="0" parTransId="{99974288-9532-42D8-929C-AEFD57773E3A}" sibTransId="{0537525B-0E4F-4B16-B2ED-953B4D1C7929}"/>
    <dgm:cxn modelId="{38F576EF-783C-4A09-9108-DFB52338A503}" type="presOf" srcId="{382F55A1-B6FA-4A6B-9F01-5C2A05B1E258}" destId="{F4C152B4-88A8-4E10-ABB3-064765C49329}" srcOrd="0" destOrd="0" presId="urn:microsoft.com/office/officeart/2005/8/layout/radial6"/>
    <dgm:cxn modelId="{A86F26A2-DCF8-4ED0-9A09-C4E868F4DDA3}" type="presParOf" srcId="{911D25B8-F935-4DB2-8F34-D59FC6DB362D}" destId="{F47782FF-5B66-4D91-B27A-DC54C1245129}" srcOrd="0" destOrd="0" presId="urn:microsoft.com/office/officeart/2005/8/layout/radial6"/>
    <dgm:cxn modelId="{615050EB-A55F-4F86-8504-1CCA50438144}" type="presParOf" srcId="{911D25B8-F935-4DB2-8F34-D59FC6DB362D}" destId="{13C82FD8-925E-4C2D-B5BB-DFD6CE980979}" srcOrd="1" destOrd="0" presId="urn:microsoft.com/office/officeart/2005/8/layout/radial6"/>
    <dgm:cxn modelId="{16CBD311-85BB-4FA5-9F1F-3A6774BA038C}" type="presParOf" srcId="{911D25B8-F935-4DB2-8F34-D59FC6DB362D}" destId="{DA22FA44-E6E0-470B-B1F2-499F5672C40A}" srcOrd="2" destOrd="0" presId="urn:microsoft.com/office/officeart/2005/8/layout/radial6"/>
    <dgm:cxn modelId="{1AE2F458-1D9E-46C1-9CFF-01A8BD466273}" type="presParOf" srcId="{911D25B8-F935-4DB2-8F34-D59FC6DB362D}" destId="{08DCEDAF-B9F6-438F-8D33-FDB688B17D76}" srcOrd="3" destOrd="0" presId="urn:microsoft.com/office/officeart/2005/8/layout/radial6"/>
    <dgm:cxn modelId="{5349F169-AF2F-4C85-BFDC-8C8C8FC31E92}" type="presParOf" srcId="{911D25B8-F935-4DB2-8F34-D59FC6DB362D}" destId="{F376485C-9840-4D57-A09F-AE1BECA0C7DB}" srcOrd="4" destOrd="0" presId="urn:microsoft.com/office/officeart/2005/8/layout/radial6"/>
    <dgm:cxn modelId="{01E887E1-C214-4069-A038-F73B665058DC}" type="presParOf" srcId="{911D25B8-F935-4DB2-8F34-D59FC6DB362D}" destId="{4EC39052-30D6-4364-897D-2F6A6D4C75A4}" srcOrd="5" destOrd="0" presId="urn:microsoft.com/office/officeart/2005/8/layout/radial6"/>
    <dgm:cxn modelId="{43106A53-5EFA-4353-AF95-E787DA8C084E}" type="presParOf" srcId="{911D25B8-F935-4DB2-8F34-D59FC6DB362D}" destId="{34345FA4-A9EF-4439-BB7F-81131BDD828D}" srcOrd="6" destOrd="0" presId="urn:microsoft.com/office/officeart/2005/8/layout/radial6"/>
    <dgm:cxn modelId="{C728A3D3-C7EF-40E5-A4B7-F925A552C118}" type="presParOf" srcId="{911D25B8-F935-4DB2-8F34-D59FC6DB362D}" destId="{45A00991-EDAC-4F76-B559-294BBE5AE1A5}" srcOrd="7" destOrd="0" presId="urn:microsoft.com/office/officeart/2005/8/layout/radial6"/>
    <dgm:cxn modelId="{EF9EBBE8-1D1D-4757-B24C-CA1EC16E0B80}" type="presParOf" srcId="{911D25B8-F935-4DB2-8F34-D59FC6DB362D}" destId="{570886AF-37A8-4C1B-BE99-C5E84CC5FAC4}" srcOrd="8" destOrd="0" presId="urn:microsoft.com/office/officeart/2005/8/layout/radial6"/>
    <dgm:cxn modelId="{744AE9D5-95C5-4ECD-B6FD-71800874E373}" type="presParOf" srcId="{911D25B8-F935-4DB2-8F34-D59FC6DB362D}" destId="{F4C152B4-88A8-4E10-ABB3-064765C49329}"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152B4-88A8-4E10-ABB3-064765C49329}">
      <dsp:nvSpPr>
        <dsp:cNvPr id="0" name=""/>
        <dsp:cNvSpPr/>
      </dsp:nvSpPr>
      <dsp:spPr>
        <a:xfrm>
          <a:off x="2082045" y="608258"/>
          <a:ext cx="4065509" cy="4065509"/>
        </a:xfrm>
        <a:prstGeom prst="blockArc">
          <a:avLst>
            <a:gd name="adj1" fmla="val 9000000"/>
            <a:gd name="adj2" fmla="val 16200000"/>
            <a:gd name="adj3" fmla="val 4643"/>
          </a:avLst>
        </a:prstGeom>
        <a:gradFill rotWithShape="0">
          <a:gsLst>
            <a:gs pos="0">
              <a:schemeClr val="accent1">
                <a:tint val="60000"/>
                <a:hueOff val="0"/>
                <a:satOff val="0"/>
                <a:lumOff val="0"/>
                <a:alphaOff val="0"/>
                <a:shade val="63000"/>
              </a:schemeClr>
            </a:gs>
            <a:gs pos="30000">
              <a:schemeClr val="accent1">
                <a:tint val="60000"/>
                <a:hueOff val="0"/>
                <a:satOff val="0"/>
                <a:lumOff val="0"/>
                <a:alphaOff val="0"/>
                <a:shade val="90000"/>
                <a:satMod val="110000"/>
              </a:schemeClr>
            </a:gs>
            <a:gs pos="45000">
              <a:schemeClr val="accent1">
                <a:tint val="60000"/>
                <a:hueOff val="0"/>
                <a:satOff val="0"/>
                <a:lumOff val="0"/>
                <a:alphaOff val="0"/>
                <a:shade val="100000"/>
                <a:satMod val="118000"/>
              </a:schemeClr>
            </a:gs>
            <a:gs pos="55000">
              <a:schemeClr val="accent1">
                <a:tint val="60000"/>
                <a:hueOff val="0"/>
                <a:satOff val="0"/>
                <a:lumOff val="0"/>
                <a:alphaOff val="0"/>
                <a:shade val="100000"/>
                <a:satMod val="118000"/>
              </a:schemeClr>
            </a:gs>
            <a:gs pos="73000">
              <a:schemeClr val="accent1">
                <a:tint val="60000"/>
                <a:hueOff val="0"/>
                <a:satOff val="0"/>
                <a:lumOff val="0"/>
                <a:alphaOff val="0"/>
                <a:shade val="90000"/>
                <a:satMod val="110000"/>
              </a:schemeClr>
            </a:gs>
            <a:gs pos="100000">
              <a:schemeClr val="accent1">
                <a:tint val="60000"/>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4345FA4-A9EF-4439-BB7F-81131BDD828D}">
      <dsp:nvSpPr>
        <dsp:cNvPr id="0" name=""/>
        <dsp:cNvSpPr/>
      </dsp:nvSpPr>
      <dsp:spPr>
        <a:xfrm>
          <a:off x="2082045" y="608258"/>
          <a:ext cx="4065509" cy="4065509"/>
        </a:xfrm>
        <a:prstGeom prst="blockArc">
          <a:avLst>
            <a:gd name="adj1" fmla="val 1800000"/>
            <a:gd name="adj2" fmla="val 9000000"/>
            <a:gd name="adj3" fmla="val 4643"/>
          </a:avLst>
        </a:prstGeom>
        <a:gradFill rotWithShape="0">
          <a:gsLst>
            <a:gs pos="0">
              <a:schemeClr val="accent1">
                <a:tint val="60000"/>
                <a:hueOff val="0"/>
                <a:satOff val="0"/>
                <a:lumOff val="0"/>
                <a:alphaOff val="0"/>
                <a:shade val="63000"/>
              </a:schemeClr>
            </a:gs>
            <a:gs pos="30000">
              <a:schemeClr val="accent1">
                <a:tint val="60000"/>
                <a:hueOff val="0"/>
                <a:satOff val="0"/>
                <a:lumOff val="0"/>
                <a:alphaOff val="0"/>
                <a:shade val="90000"/>
                <a:satMod val="110000"/>
              </a:schemeClr>
            </a:gs>
            <a:gs pos="45000">
              <a:schemeClr val="accent1">
                <a:tint val="60000"/>
                <a:hueOff val="0"/>
                <a:satOff val="0"/>
                <a:lumOff val="0"/>
                <a:alphaOff val="0"/>
                <a:shade val="100000"/>
                <a:satMod val="118000"/>
              </a:schemeClr>
            </a:gs>
            <a:gs pos="55000">
              <a:schemeClr val="accent1">
                <a:tint val="60000"/>
                <a:hueOff val="0"/>
                <a:satOff val="0"/>
                <a:lumOff val="0"/>
                <a:alphaOff val="0"/>
                <a:shade val="100000"/>
                <a:satMod val="118000"/>
              </a:schemeClr>
            </a:gs>
            <a:gs pos="73000">
              <a:schemeClr val="accent1">
                <a:tint val="60000"/>
                <a:hueOff val="0"/>
                <a:satOff val="0"/>
                <a:lumOff val="0"/>
                <a:alphaOff val="0"/>
                <a:shade val="90000"/>
                <a:satMod val="110000"/>
              </a:schemeClr>
            </a:gs>
            <a:gs pos="100000">
              <a:schemeClr val="accent1">
                <a:tint val="60000"/>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8DCEDAF-B9F6-438F-8D33-FDB688B17D76}">
      <dsp:nvSpPr>
        <dsp:cNvPr id="0" name=""/>
        <dsp:cNvSpPr/>
      </dsp:nvSpPr>
      <dsp:spPr>
        <a:xfrm>
          <a:off x="2082045" y="608258"/>
          <a:ext cx="4065509" cy="4065509"/>
        </a:xfrm>
        <a:prstGeom prst="blockArc">
          <a:avLst>
            <a:gd name="adj1" fmla="val 16200000"/>
            <a:gd name="adj2" fmla="val 1800000"/>
            <a:gd name="adj3" fmla="val 4643"/>
          </a:avLst>
        </a:prstGeom>
        <a:gradFill rotWithShape="0">
          <a:gsLst>
            <a:gs pos="0">
              <a:schemeClr val="accent1">
                <a:tint val="60000"/>
                <a:hueOff val="0"/>
                <a:satOff val="0"/>
                <a:lumOff val="0"/>
                <a:alphaOff val="0"/>
                <a:shade val="63000"/>
              </a:schemeClr>
            </a:gs>
            <a:gs pos="30000">
              <a:schemeClr val="accent1">
                <a:tint val="60000"/>
                <a:hueOff val="0"/>
                <a:satOff val="0"/>
                <a:lumOff val="0"/>
                <a:alphaOff val="0"/>
                <a:shade val="90000"/>
                <a:satMod val="110000"/>
              </a:schemeClr>
            </a:gs>
            <a:gs pos="45000">
              <a:schemeClr val="accent1">
                <a:tint val="60000"/>
                <a:hueOff val="0"/>
                <a:satOff val="0"/>
                <a:lumOff val="0"/>
                <a:alphaOff val="0"/>
                <a:shade val="100000"/>
                <a:satMod val="118000"/>
              </a:schemeClr>
            </a:gs>
            <a:gs pos="55000">
              <a:schemeClr val="accent1">
                <a:tint val="60000"/>
                <a:hueOff val="0"/>
                <a:satOff val="0"/>
                <a:lumOff val="0"/>
                <a:alphaOff val="0"/>
                <a:shade val="100000"/>
                <a:satMod val="118000"/>
              </a:schemeClr>
            </a:gs>
            <a:gs pos="73000">
              <a:schemeClr val="accent1">
                <a:tint val="60000"/>
                <a:hueOff val="0"/>
                <a:satOff val="0"/>
                <a:lumOff val="0"/>
                <a:alphaOff val="0"/>
                <a:shade val="90000"/>
                <a:satMod val="110000"/>
              </a:schemeClr>
            </a:gs>
            <a:gs pos="100000">
              <a:schemeClr val="accent1">
                <a:tint val="60000"/>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47782FF-5B66-4D91-B27A-DC54C1245129}">
      <dsp:nvSpPr>
        <dsp:cNvPr id="0" name=""/>
        <dsp:cNvSpPr/>
      </dsp:nvSpPr>
      <dsp:spPr>
        <a:xfrm>
          <a:off x="3178522" y="1704735"/>
          <a:ext cx="1872555" cy="1872555"/>
        </a:xfrm>
        <a:prstGeom prst="ellipse">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kern="1200" dirty="0" err="1"/>
            <a:t>AIoT</a:t>
          </a:r>
          <a:endParaRPr lang="en-US" sz="4500" kern="1200" dirty="0"/>
        </a:p>
      </dsp:txBody>
      <dsp:txXfrm>
        <a:off x="3452751" y="1978964"/>
        <a:ext cx="1324097" cy="1324097"/>
      </dsp:txXfrm>
    </dsp:sp>
    <dsp:sp modelId="{13C82FD8-925E-4C2D-B5BB-DFD6CE980979}">
      <dsp:nvSpPr>
        <dsp:cNvPr id="0" name=""/>
        <dsp:cNvSpPr/>
      </dsp:nvSpPr>
      <dsp:spPr>
        <a:xfrm>
          <a:off x="3459405" y="52"/>
          <a:ext cx="1310788" cy="1310788"/>
        </a:xfrm>
        <a:prstGeom prst="ellipse">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Software Engineering</a:t>
          </a:r>
        </a:p>
      </dsp:txBody>
      <dsp:txXfrm>
        <a:off x="3651365" y="192012"/>
        <a:ext cx="926868" cy="926868"/>
      </dsp:txXfrm>
    </dsp:sp>
    <dsp:sp modelId="{F376485C-9840-4D57-A09F-AE1BECA0C7DB}">
      <dsp:nvSpPr>
        <dsp:cNvPr id="0" name=""/>
        <dsp:cNvSpPr/>
      </dsp:nvSpPr>
      <dsp:spPr>
        <a:xfrm>
          <a:off x="5178956" y="2978401"/>
          <a:ext cx="1310788" cy="1310788"/>
        </a:xfrm>
        <a:prstGeom prst="ellipse">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Hardware Prototyping</a:t>
          </a:r>
        </a:p>
      </dsp:txBody>
      <dsp:txXfrm>
        <a:off x="5370916" y="3170361"/>
        <a:ext cx="926868" cy="926868"/>
      </dsp:txXfrm>
    </dsp:sp>
    <dsp:sp modelId="{45A00991-EDAC-4F76-B559-294BBE5AE1A5}">
      <dsp:nvSpPr>
        <dsp:cNvPr id="0" name=""/>
        <dsp:cNvSpPr/>
      </dsp:nvSpPr>
      <dsp:spPr>
        <a:xfrm>
          <a:off x="1739854" y="2978401"/>
          <a:ext cx="1310788" cy="1310788"/>
        </a:xfrm>
        <a:prstGeom prst="ellipse">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AI Machine Learning</a:t>
          </a:r>
        </a:p>
      </dsp:txBody>
      <dsp:txXfrm>
        <a:off x="1931814" y="3170361"/>
        <a:ext cx="926868" cy="92686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36C08D-527D-4B46-BF89-2DE77783E363}" type="datetimeFigureOut">
              <a:rPr lang="en-US" smtClean="0"/>
              <a:pPr/>
              <a:t>5/17/2024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FED108-18F9-4E4B-B712-167868F55E38}" type="slidenum">
              <a:rPr lang="en-US" smtClean="0"/>
              <a:pPr/>
              <a:t>‹#›</a:t>
            </a:fld>
            <a:endParaRPr lang="en-US"/>
          </a:p>
        </p:txBody>
      </p:sp>
    </p:spTree>
    <p:extLst>
      <p:ext uri="{BB962C8B-B14F-4D97-AF65-F5344CB8AC3E}">
        <p14:creationId xmlns:p14="http://schemas.microsoft.com/office/powerpoint/2010/main" val="2653752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3FED108-18F9-4E4B-B712-167868F55E38}" type="slidenum">
              <a:rPr lang="en-US" smtClean="0"/>
              <a:pPr/>
              <a:t>0</a:t>
            </a:fld>
            <a:endParaRPr lang="en-US"/>
          </a:p>
        </p:txBody>
      </p:sp>
    </p:spTree>
    <p:extLst>
      <p:ext uri="{BB962C8B-B14F-4D97-AF65-F5344CB8AC3E}">
        <p14:creationId xmlns:p14="http://schemas.microsoft.com/office/powerpoint/2010/main" val="3073904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537DD258-C837-4AA3-B393-7773D2D5F129}" type="datetime1">
              <a:rPr lang="en-US" smtClean="0"/>
              <a:t>5/17/2024</a:t>
            </a:fld>
            <a:endParaRPr lang="en-US"/>
          </a:p>
        </p:txBody>
      </p:sp>
      <p:sp>
        <p:nvSpPr>
          <p:cNvPr id="17" name="Footer Placeholder 16"/>
          <p:cNvSpPr>
            <a:spLocks noGrp="1"/>
          </p:cNvSpPr>
          <p:nvPr>
            <p:ph type="ftr" sz="quarter" idx="11"/>
          </p:nvPr>
        </p:nvSpPr>
        <p:spPr>
          <a:xfrm>
            <a:off x="2898648" y="6355080"/>
            <a:ext cx="3474720" cy="365760"/>
          </a:xfrm>
        </p:spPr>
        <p:txBody>
          <a:bodyPr/>
          <a:lstStyle/>
          <a:p>
            <a:r>
              <a:rPr lang="fr-FR"/>
              <a:t>SWS3025 (2024) Lecture 0 – Course Introduction</a:t>
            </a:r>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2F424A89-909B-4BA1-940E-23EAC9404E56}"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A0A101-09CF-440E-A0D5-92B70CCDDE53}" type="datetime1">
              <a:rPr lang="en-US" smtClean="0"/>
              <a:t>5/17/2024</a:t>
            </a:fld>
            <a:endParaRPr lang="en-US"/>
          </a:p>
        </p:txBody>
      </p:sp>
      <p:sp>
        <p:nvSpPr>
          <p:cNvPr id="5" name="Footer Placeholder 4"/>
          <p:cNvSpPr>
            <a:spLocks noGrp="1"/>
          </p:cNvSpPr>
          <p:nvPr>
            <p:ph type="ftr" sz="quarter" idx="11"/>
          </p:nvPr>
        </p:nvSpPr>
        <p:spPr/>
        <p:txBody>
          <a:bodyPr/>
          <a:lstStyle/>
          <a:p>
            <a:r>
              <a:rPr lang="fr-FR"/>
              <a:t>SWS3025 (2024) Lecture 0 – Course Introduction</a:t>
            </a:r>
            <a:endParaRPr lang="en-US"/>
          </a:p>
        </p:txBody>
      </p:sp>
      <p:sp>
        <p:nvSpPr>
          <p:cNvPr id="6" name="Slide Number Placeholder 5"/>
          <p:cNvSpPr>
            <a:spLocks noGrp="1"/>
          </p:cNvSpPr>
          <p:nvPr>
            <p:ph type="sldNum" sz="quarter" idx="12"/>
          </p:nvPr>
        </p:nvSpPr>
        <p:spPr/>
        <p:txBody>
          <a:bodyPr/>
          <a:lstStyle/>
          <a:p>
            <a:fld id="{2F424A89-909B-4BA1-940E-23EAC9404E5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63496DB-5DEC-4D2C-8AFF-99F06E8D28D0}" type="datetime1">
              <a:rPr lang="en-US" smtClean="0"/>
              <a:t>5/17/2024</a:t>
            </a:fld>
            <a:endParaRPr lang="en-US"/>
          </a:p>
        </p:txBody>
      </p:sp>
      <p:sp>
        <p:nvSpPr>
          <p:cNvPr id="5" name="Footer Placeholder 4"/>
          <p:cNvSpPr>
            <a:spLocks noGrp="1"/>
          </p:cNvSpPr>
          <p:nvPr>
            <p:ph type="ftr" sz="quarter" idx="11"/>
          </p:nvPr>
        </p:nvSpPr>
        <p:spPr/>
        <p:txBody>
          <a:bodyPr/>
          <a:lstStyle/>
          <a:p>
            <a:r>
              <a:rPr lang="fr-FR"/>
              <a:t>SWS3025 (2024) Lecture 0 – Course Introduction</a:t>
            </a:r>
            <a:endParaRPr lang="en-US"/>
          </a:p>
        </p:txBody>
      </p:sp>
      <p:sp>
        <p:nvSpPr>
          <p:cNvPr id="6" name="Slide Number Placeholder 5"/>
          <p:cNvSpPr>
            <a:spLocks noGrp="1"/>
          </p:cNvSpPr>
          <p:nvPr>
            <p:ph type="sldNum" sz="quarter" idx="12"/>
          </p:nvPr>
        </p:nvSpPr>
        <p:spPr/>
        <p:txBody>
          <a:bodyPr/>
          <a:lstStyle/>
          <a:p>
            <a:fld id="{2F424A89-909B-4BA1-940E-23EAC9404E56}"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E70FA147-746C-4683-BB2D-1095BBDA08A5}" type="datetime1">
              <a:rPr lang="en-US" smtClean="0"/>
              <a:t>5/17/2024</a:t>
            </a:fld>
            <a:endParaRPr lang="en-US"/>
          </a:p>
        </p:txBody>
      </p:sp>
      <p:sp>
        <p:nvSpPr>
          <p:cNvPr id="5" name="Footer Placeholder 4"/>
          <p:cNvSpPr>
            <a:spLocks noGrp="1"/>
          </p:cNvSpPr>
          <p:nvPr>
            <p:ph type="ftr" sz="quarter" idx="11"/>
          </p:nvPr>
        </p:nvSpPr>
        <p:spPr/>
        <p:txBody>
          <a:bodyPr/>
          <a:lstStyle/>
          <a:p>
            <a:r>
              <a:rPr lang="fr-FR"/>
              <a:t>SWS3025 (2024) Lecture 0 – Course Introduction</a:t>
            </a:r>
            <a:endParaRPr lang="en-US"/>
          </a:p>
        </p:txBody>
      </p:sp>
      <p:sp>
        <p:nvSpPr>
          <p:cNvPr id="6" name="Slide Number Placeholder 5"/>
          <p:cNvSpPr>
            <a:spLocks noGrp="1"/>
          </p:cNvSpPr>
          <p:nvPr>
            <p:ph type="sldNum" sz="quarter" idx="12"/>
          </p:nvPr>
        </p:nvSpPr>
        <p:spPr/>
        <p:txBody>
          <a:bodyPr/>
          <a:lstStyle/>
          <a:p>
            <a:fld id="{2F424A89-909B-4BA1-940E-23EAC9404E56}"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A06131BA-6059-47EB-AF8D-80050D1636A7}" type="datetime1">
              <a:rPr lang="en-US" smtClean="0"/>
              <a:t>5/17/2024</a:t>
            </a:fld>
            <a:endParaRPr lang="en-US"/>
          </a:p>
        </p:txBody>
      </p:sp>
      <p:sp>
        <p:nvSpPr>
          <p:cNvPr id="5" name="Footer Placeholder 4"/>
          <p:cNvSpPr>
            <a:spLocks noGrp="1"/>
          </p:cNvSpPr>
          <p:nvPr>
            <p:ph type="ftr" sz="quarter" idx="11"/>
          </p:nvPr>
        </p:nvSpPr>
        <p:spPr>
          <a:xfrm>
            <a:off x="2898648" y="6355080"/>
            <a:ext cx="3474720" cy="365760"/>
          </a:xfrm>
        </p:spPr>
        <p:txBody>
          <a:bodyPr/>
          <a:lstStyle/>
          <a:p>
            <a:r>
              <a:rPr lang="fr-FR"/>
              <a:t>SWS3025 (2024) Lecture 0 – Course Introduction</a:t>
            </a:r>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2F424A89-909B-4BA1-940E-23EAC9404E56}"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CED7B9E-C22E-4B6E-89EF-91C8CD0F57E7}" type="datetime1">
              <a:rPr lang="en-US" smtClean="0"/>
              <a:t>5/17/2024</a:t>
            </a:fld>
            <a:endParaRPr lang="en-US"/>
          </a:p>
        </p:txBody>
      </p:sp>
      <p:sp>
        <p:nvSpPr>
          <p:cNvPr id="6" name="Footer Placeholder 5"/>
          <p:cNvSpPr>
            <a:spLocks noGrp="1"/>
          </p:cNvSpPr>
          <p:nvPr>
            <p:ph type="ftr" sz="quarter" idx="11"/>
          </p:nvPr>
        </p:nvSpPr>
        <p:spPr/>
        <p:txBody>
          <a:bodyPr/>
          <a:lstStyle/>
          <a:p>
            <a:r>
              <a:rPr lang="fr-FR"/>
              <a:t>SWS3025 (2024) Lecture 0 – Course Introduction</a:t>
            </a:r>
            <a:endParaRPr lang="en-US"/>
          </a:p>
        </p:txBody>
      </p:sp>
      <p:sp>
        <p:nvSpPr>
          <p:cNvPr id="7" name="Slide Number Placeholder 6"/>
          <p:cNvSpPr>
            <a:spLocks noGrp="1"/>
          </p:cNvSpPr>
          <p:nvPr>
            <p:ph type="sldNum" sz="quarter" idx="12"/>
          </p:nvPr>
        </p:nvSpPr>
        <p:spPr/>
        <p:txBody>
          <a:bodyPr/>
          <a:lstStyle/>
          <a:p>
            <a:fld id="{2F424A89-909B-4BA1-940E-23EAC9404E56}"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D5C1DB2D-1002-4101-A9CA-060E755F589A}" type="datetime1">
              <a:rPr lang="en-US" smtClean="0"/>
              <a:t>5/17/2024</a:t>
            </a:fld>
            <a:endParaRPr lang="en-US"/>
          </a:p>
        </p:txBody>
      </p:sp>
      <p:sp>
        <p:nvSpPr>
          <p:cNvPr id="8" name="Footer Placeholder 7"/>
          <p:cNvSpPr>
            <a:spLocks noGrp="1"/>
          </p:cNvSpPr>
          <p:nvPr>
            <p:ph type="ftr" sz="quarter" idx="11"/>
          </p:nvPr>
        </p:nvSpPr>
        <p:spPr/>
        <p:txBody>
          <a:bodyPr/>
          <a:lstStyle/>
          <a:p>
            <a:r>
              <a:rPr lang="fr-FR"/>
              <a:t>SWS3025 (2024) Lecture 0 – Course Introduction</a:t>
            </a:r>
            <a:endParaRPr lang="en-US"/>
          </a:p>
        </p:txBody>
      </p:sp>
      <p:sp>
        <p:nvSpPr>
          <p:cNvPr id="9" name="Slide Number Placeholder 8"/>
          <p:cNvSpPr>
            <a:spLocks noGrp="1"/>
          </p:cNvSpPr>
          <p:nvPr>
            <p:ph type="sldNum" sz="quarter" idx="12"/>
          </p:nvPr>
        </p:nvSpPr>
        <p:spPr/>
        <p:txBody>
          <a:bodyPr/>
          <a:lstStyle/>
          <a:p>
            <a:fld id="{2F424A89-909B-4BA1-940E-23EAC9404E56}"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E5051F94-A353-4127-AEF2-D21C2D40E490}" type="datetime1">
              <a:rPr lang="en-US" smtClean="0"/>
              <a:t>5/17/2024</a:t>
            </a:fld>
            <a:endParaRPr lang="en-US"/>
          </a:p>
        </p:txBody>
      </p:sp>
      <p:sp>
        <p:nvSpPr>
          <p:cNvPr id="4" name="Footer Placeholder 3"/>
          <p:cNvSpPr>
            <a:spLocks noGrp="1"/>
          </p:cNvSpPr>
          <p:nvPr>
            <p:ph type="ftr" sz="quarter" idx="11"/>
          </p:nvPr>
        </p:nvSpPr>
        <p:spPr/>
        <p:txBody>
          <a:bodyPr/>
          <a:lstStyle/>
          <a:p>
            <a:r>
              <a:rPr lang="fr-FR"/>
              <a:t>SWS3025 (2024) Lecture 0 – Course Introduction</a:t>
            </a:r>
            <a:endParaRPr lang="en-US"/>
          </a:p>
        </p:txBody>
      </p:sp>
      <p:sp>
        <p:nvSpPr>
          <p:cNvPr id="5" name="Slide Number Placeholder 4"/>
          <p:cNvSpPr>
            <a:spLocks noGrp="1"/>
          </p:cNvSpPr>
          <p:nvPr>
            <p:ph type="sldNum" sz="quarter" idx="12"/>
          </p:nvPr>
        </p:nvSpPr>
        <p:spPr/>
        <p:txBody>
          <a:bodyPr/>
          <a:lstStyle/>
          <a:p>
            <a:fld id="{2F424A89-909B-4BA1-940E-23EAC9404E56}"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71CFC5-7B5F-497F-8651-92C60E1A8D0E}" type="datetime1">
              <a:rPr lang="en-US" smtClean="0"/>
              <a:t>5/17/2024</a:t>
            </a:fld>
            <a:endParaRPr lang="en-US"/>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C2DFEDEF-24BB-4A7A-9789-30666B19A7A2}" type="datetime1">
              <a:rPr lang="en-US" smtClean="0"/>
              <a:t>5/17/2024</a:t>
            </a:fld>
            <a:endParaRPr lang="en-US"/>
          </a:p>
        </p:txBody>
      </p:sp>
      <p:sp>
        <p:nvSpPr>
          <p:cNvPr id="6" name="Footer Placeholder 5"/>
          <p:cNvSpPr>
            <a:spLocks noGrp="1"/>
          </p:cNvSpPr>
          <p:nvPr>
            <p:ph type="ftr" sz="quarter" idx="11"/>
          </p:nvPr>
        </p:nvSpPr>
        <p:spPr/>
        <p:txBody>
          <a:bodyPr/>
          <a:lstStyle/>
          <a:p>
            <a:r>
              <a:rPr lang="fr-FR"/>
              <a:t>SWS3025 (2024) Lecture 0 – Course Introduction</a:t>
            </a:r>
            <a:endParaRPr lang="en-US"/>
          </a:p>
        </p:txBody>
      </p:sp>
      <p:sp>
        <p:nvSpPr>
          <p:cNvPr id="7" name="Slide Number Placeholder 6"/>
          <p:cNvSpPr>
            <a:spLocks noGrp="1"/>
          </p:cNvSpPr>
          <p:nvPr>
            <p:ph type="sldNum" sz="quarter" idx="12"/>
          </p:nvPr>
        </p:nvSpPr>
        <p:spPr/>
        <p:txBody>
          <a:bodyPr/>
          <a:lstStyle/>
          <a:p>
            <a:fld id="{2F424A89-909B-4BA1-940E-23EAC9404E56}"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64A2A4D-968D-4EE9-ABC9-038A92BAC5D3}" type="datetime1">
              <a:rPr lang="en-US" smtClean="0"/>
              <a:t>5/17/2024</a:t>
            </a:fld>
            <a:endParaRPr lang="en-US"/>
          </a:p>
        </p:txBody>
      </p:sp>
      <p:sp>
        <p:nvSpPr>
          <p:cNvPr id="6" name="Footer Placeholder 5"/>
          <p:cNvSpPr>
            <a:spLocks noGrp="1"/>
          </p:cNvSpPr>
          <p:nvPr>
            <p:ph type="ftr" sz="quarter" idx="11"/>
          </p:nvPr>
        </p:nvSpPr>
        <p:spPr/>
        <p:txBody>
          <a:bodyPr/>
          <a:lstStyle/>
          <a:p>
            <a:r>
              <a:rPr lang="fr-FR"/>
              <a:t>SWS3025 (2024) Lecture 0 – Course Introduction</a:t>
            </a:r>
            <a:endParaRPr lang="en-US"/>
          </a:p>
        </p:txBody>
      </p:sp>
      <p:sp>
        <p:nvSpPr>
          <p:cNvPr id="7" name="Slide Number Placeholder 6"/>
          <p:cNvSpPr>
            <a:spLocks noGrp="1"/>
          </p:cNvSpPr>
          <p:nvPr>
            <p:ph type="sldNum" sz="quarter" idx="12"/>
          </p:nvPr>
        </p:nvSpPr>
        <p:spPr/>
        <p:txBody>
          <a:bodyPr/>
          <a:lstStyle/>
          <a:p>
            <a:fld id="{2F424A89-909B-4BA1-940E-23EAC9404E56}"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8CFB06C1-36E0-468B-8E0E-11A68586944A}" type="datetime1">
              <a:rPr lang="en-US" smtClean="0"/>
              <a:t>5/17/2024</a:t>
            </a:fld>
            <a:endParaRPr lang="en-US"/>
          </a:p>
        </p:txBody>
      </p:sp>
      <p:sp>
        <p:nvSpPr>
          <p:cNvPr id="3" name="Footer Placeholder 2"/>
          <p:cNvSpPr>
            <a:spLocks noGrp="1"/>
          </p:cNvSpPr>
          <p:nvPr>
            <p:ph type="ftr" sz="quarter" idx="3"/>
          </p:nvPr>
        </p:nvSpPr>
        <p:spPr>
          <a:xfrm>
            <a:off x="1219200" y="6356350"/>
            <a:ext cx="7467600" cy="365760"/>
          </a:xfrm>
          <a:prstGeom prst="rect">
            <a:avLst/>
          </a:prstGeom>
        </p:spPr>
        <p:txBody>
          <a:bodyPr vert="horz"/>
          <a:lstStyle>
            <a:lvl1pPr algn="r" eaLnBrk="1" latinLnBrk="0" hangingPunct="1">
              <a:defRPr kumimoji="0" sz="1400">
                <a:solidFill>
                  <a:schemeClr val="tx2"/>
                </a:solidFill>
              </a:defRPr>
            </a:lvl1pPr>
          </a:lstStyle>
          <a:p>
            <a:r>
              <a:rPr lang="fr-FR"/>
              <a:t>SWS3025 (2024) Lecture 0 – Course Introduction</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2F424A89-909B-4BA1-940E-23EAC9404E56}"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04800"/>
            <a:ext cx="2493480" cy="2109399"/>
          </a:xfrm>
          <a:prstGeom prst="rect">
            <a:avLst/>
          </a:prstGeom>
        </p:spPr>
      </p:pic>
      <p:sp>
        <p:nvSpPr>
          <p:cNvPr id="2" name="Title 1"/>
          <p:cNvSpPr>
            <a:spLocks noGrp="1"/>
          </p:cNvSpPr>
          <p:nvPr>
            <p:ph type="ctrTitle"/>
          </p:nvPr>
        </p:nvSpPr>
        <p:spPr>
          <a:xfrm>
            <a:off x="1143000" y="3733800"/>
            <a:ext cx="6934200" cy="1143000"/>
          </a:xfrm>
        </p:spPr>
        <p:txBody>
          <a:bodyPr>
            <a:normAutofit/>
          </a:bodyPr>
          <a:lstStyle/>
          <a:p>
            <a:r>
              <a:rPr lang="en-US" dirty="0"/>
              <a:t>Course Introduction</a:t>
            </a:r>
            <a:br>
              <a:rPr lang="en-US" dirty="0"/>
            </a:br>
            <a:r>
              <a:rPr lang="en-SG" sz="1400" dirty="0"/>
              <a:t>Artificial Intelligence of Things (SWS3025)                                                NUS SoC Summer Workshop 2024</a:t>
            </a:r>
            <a:endParaRPr lang="en-US" dirty="0"/>
          </a:p>
        </p:txBody>
      </p:sp>
      <p:sp>
        <p:nvSpPr>
          <p:cNvPr id="3" name="Subtitle 2"/>
          <p:cNvSpPr>
            <a:spLocks noGrp="1"/>
          </p:cNvSpPr>
          <p:nvPr>
            <p:ph type="subTitle" idx="1"/>
          </p:nvPr>
        </p:nvSpPr>
        <p:spPr>
          <a:xfrm>
            <a:off x="1219200" y="5140035"/>
            <a:ext cx="6858000" cy="533400"/>
          </a:xfrm>
        </p:spPr>
        <p:txBody>
          <a:bodyPr>
            <a:noAutofit/>
          </a:bodyPr>
          <a:lstStyle/>
          <a:p>
            <a:r>
              <a:rPr lang="en-US" sz="1200" b="1" dirty="0"/>
              <a:t>Lecturer</a:t>
            </a:r>
            <a:r>
              <a:rPr lang="en-US" sz="1200" dirty="0"/>
              <a:t>: A/P TAN Wee Kek</a:t>
            </a:r>
          </a:p>
          <a:p>
            <a:r>
              <a:rPr lang="en-US" sz="1200" b="1" dirty="0"/>
              <a:t>Email</a:t>
            </a:r>
            <a:r>
              <a:rPr lang="en-US" sz="1200" dirty="0"/>
              <a:t>: tanwk@comp.nus.edu.sg :: </a:t>
            </a:r>
            <a:r>
              <a:rPr lang="en-US" sz="1200" b="1" dirty="0"/>
              <a:t>WeChat</a:t>
            </a:r>
            <a:r>
              <a:rPr lang="en-US" sz="1200" dirty="0"/>
              <a:t> :: </a:t>
            </a:r>
            <a:r>
              <a:rPr lang="en-US" sz="1200" dirty="0" err="1"/>
              <a:t>tanweekek</a:t>
            </a:r>
            <a:endParaRPr lang="en-US" sz="1200" dirty="0"/>
          </a:p>
        </p:txBody>
      </p:sp>
      <p:sp>
        <p:nvSpPr>
          <p:cNvPr id="7" name="Title 1"/>
          <p:cNvSpPr txBox="1">
            <a:spLocks/>
          </p:cNvSpPr>
          <p:nvPr/>
        </p:nvSpPr>
        <p:spPr bwMode="auto">
          <a:xfrm>
            <a:off x="4876800" y="304800"/>
            <a:ext cx="33528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lgn="r" fontAlgn="base">
              <a:spcBef>
                <a:spcPct val="0"/>
              </a:spcBef>
              <a:spcAft>
                <a:spcPct val="0"/>
              </a:spcAft>
              <a:defRPr/>
            </a:pPr>
            <a:r>
              <a:rPr lang="en-US" sz="4000" kern="0" dirty="0">
                <a:solidFill>
                  <a:schemeClr val="accent1"/>
                </a:solidFill>
                <a:latin typeface="+mj-lt"/>
              </a:rPr>
              <a:t>Lecture </a:t>
            </a:r>
            <a:r>
              <a:rPr lang="en-US" sz="9600" b="1" kern="0" dirty="0">
                <a:solidFill>
                  <a:schemeClr val="accent1"/>
                </a:solidFill>
                <a:latin typeface="+mj-lt"/>
                <a:ea typeface="+mj-ea"/>
                <a:cs typeface="+mj-cs"/>
              </a:rPr>
              <a:t>0</a:t>
            </a:r>
            <a:endParaRPr kumimoji="0" lang="en-US" sz="9600" b="1" i="0" u="none" strike="noStrike" kern="0" cap="none" spc="0" normalizeH="0" baseline="0" noProof="0" dirty="0">
              <a:ln>
                <a:noFill/>
              </a:ln>
              <a:solidFill>
                <a:schemeClr val="accent1"/>
              </a:solidFill>
              <a:effectLst/>
              <a:uLnTx/>
              <a:uFillTx/>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Schedule (cont.)</a:t>
            </a:r>
            <a:endParaRPr lang="en-SG" dirty="0"/>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9</a:t>
            </a:fld>
            <a:endParaRPr lang="en-US"/>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3602035371"/>
              </p:ext>
            </p:extLst>
          </p:nvPr>
        </p:nvGraphicFramePr>
        <p:xfrm>
          <a:off x="152400" y="1219200"/>
          <a:ext cx="8839201" cy="375412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548501584"/>
                    </a:ext>
                  </a:extLst>
                </a:gridCol>
                <a:gridCol w="1345072">
                  <a:extLst>
                    <a:ext uri="{9D8B030D-6E8A-4147-A177-3AD203B41FA5}">
                      <a16:colId xmlns:a16="http://schemas.microsoft.com/office/drawing/2014/main" val="1475777369"/>
                    </a:ext>
                  </a:extLst>
                </a:gridCol>
                <a:gridCol w="4190436">
                  <a:extLst>
                    <a:ext uri="{9D8B030D-6E8A-4147-A177-3AD203B41FA5}">
                      <a16:colId xmlns:a16="http://schemas.microsoft.com/office/drawing/2014/main" val="537461712"/>
                    </a:ext>
                  </a:extLst>
                </a:gridCol>
                <a:gridCol w="2160693">
                  <a:extLst>
                    <a:ext uri="{9D8B030D-6E8A-4147-A177-3AD203B41FA5}">
                      <a16:colId xmlns:a16="http://schemas.microsoft.com/office/drawing/2014/main" val="2691415455"/>
                    </a:ext>
                  </a:extLst>
                </a:gridCol>
              </a:tblGrid>
              <a:tr h="370840">
                <a:tc>
                  <a:txBody>
                    <a:bodyPr/>
                    <a:lstStyle/>
                    <a:p>
                      <a:r>
                        <a:rPr lang="en-SG" dirty="0"/>
                        <a:t>Phase</a:t>
                      </a:r>
                    </a:p>
                  </a:txBody>
                  <a:tcPr/>
                </a:tc>
                <a:tc>
                  <a:txBody>
                    <a:bodyPr/>
                    <a:lstStyle/>
                    <a:p>
                      <a:r>
                        <a:rPr lang="en-US" dirty="0"/>
                        <a:t>Date/Time</a:t>
                      </a:r>
                      <a:endParaRPr lang="en-SG" dirty="0"/>
                    </a:p>
                  </a:txBody>
                  <a:tcPr/>
                </a:tc>
                <a:tc>
                  <a:txBody>
                    <a:bodyPr/>
                    <a:lstStyle/>
                    <a:p>
                      <a:r>
                        <a:rPr lang="en-US" dirty="0"/>
                        <a:t>Topics</a:t>
                      </a:r>
                      <a:endParaRPr lang="en-SG" dirty="0"/>
                    </a:p>
                  </a:txBody>
                  <a:tcPr/>
                </a:tc>
                <a:tc>
                  <a:txBody>
                    <a:bodyPr/>
                    <a:lstStyle/>
                    <a:p>
                      <a:r>
                        <a:rPr lang="en-US" dirty="0"/>
                        <a:t>Key Activities</a:t>
                      </a:r>
                      <a:endParaRPr lang="en-SG" dirty="0"/>
                    </a:p>
                  </a:txBody>
                  <a:tcPr/>
                </a:tc>
                <a:extLst>
                  <a:ext uri="{0D108BD9-81ED-4DB2-BD59-A6C34878D82A}">
                    <a16:rowId xmlns:a16="http://schemas.microsoft.com/office/drawing/2014/main" val="1924198300"/>
                  </a:ext>
                </a:extLst>
              </a:tr>
              <a:tr h="370840">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Actual Lectures</a:t>
                      </a:r>
                    </a:p>
                  </a:txBody>
                  <a:tcPr>
                    <a:solidFill>
                      <a:srgbClr val="EBECF0"/>
                    </a:solidFill>
                  </a:tcPr>
                </a:tc>
                <a:tc>
                  <a:txBody>
                    <a:bodyPr/>
                    <a:lstStyle/>
                    <a:p>
                      <a:r>
                        <a:rPr lang="en-SG" dirty="0"/>
                        <a:t>Wed 3 Jul, Morning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6 – </a:t>
                      </a:r>
                      <a:r>
                        <a:rPr lang="en-US" dirty="0"/>
                        <a:t>IoT Backend Integration (I)</a:t>
                      </a:r>
                    </a:p>
                  </a:txBody>
                  <a:tcPr/>
                </a:tc>
                <a:tc rowSpan="2">
                  <a:txBody>
                    <a:bodyPr/>
                    <a:lstStyle/>
                    <a:p>
                      <a:r>
                        <a:rPr lang="en-US" dirty="0"/>
                        <a:t>Prepare Project Proposal</a:t>
                      </a:r>
                      <a:endParaRPr lang="en-SG" dirty="0"/>
                    </a:p>
                  </a:txBody>
                  <a:tcPr/>
                </a:tc>
                <a:extLst>
                  <a:ext uri="{0D108BD9-81ED-4DB2-BD59-A6C34878D82A}">
                    <a16:rowId xmlns:a16="http://schemas.microsoft.com/office/drawing/2014/main" val="2432114364"/>
                  </a:ext>
                </a:extLst>
              </a:tr>
              <a:tr h="370840">
                <a:tc vMerge="1">
                  <a:txBody>
                    <a:bodyPr/>
                    <a:lstStyle/>
                    <a:p>
                      <a:endParaRPr dirty="0"/>
                    </a:p>
                  </a:txBody>
                  <a:tcPr>
                    <a:solidFill>
                      <a:srgbClr val="EBEC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Wed 3 Jul, Afternoon</a:t>
                      </a:r>
                    </a:p>
                  </a:txBody>
                  <a:tcPr/>
                </a:tc>
                <a:tc>
                  <a:txBody>
                    <a:bodyPr/>
                    <a:lstStyle/>
                    <a:p>
                      <a:pPr marL="0" indent="0">
                        <a:buFont typeface="Arial" panose="020B0604020202020204" pitchFamily="34" charset="0"/>
                        <a:buNone/>
                      </a:pPr>
                      <a:r>
                        <a:rPr lang="en-SG" baseline="0" dirty="0"/>
                        <a:t>7 – IoT Data </a:t>
                      </a:r>
                      <a:r>
                        <a:rPr lang="en-SG" baseline="0" dirty="0" err="1"/>
                        <a:t>Preprocessing</a:t>
                      </a:r>
                      <a:endParaRPr lang="en-SG" baseline="0"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txBody>
                  <a:tcPr/>
                </a:tc>
                <a:extLst>
                  <a:ext uri="{0D108BD9-81ED-4DB2-BD59-A6C34878D82A}">
                    <a16:rowId xmlns:a16="http://schemas.microsoft.com/office/drawing/2014/main" val="526541630"/>
                  </a:ext>
                </a:extLst>
              </a:tr>
              <a:tr h="370840">
                <a:tc vMerge="1">
                  <a:txBody>
                    <a:bodyPr/>
                    <a:lstStyle/>
                    <a:p>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Thu 4 Jul, Morning</a:t>
                      </a:r>
                    </a:p>
                  </a:txBody>
                  <a:tcPr/>
                </a:tc>
                <a:tc>
                  <a:txBody>
                    <a:bodyPr/>
                    <a:lstStyle/>
                    <a:p>
                      <a:pPr fontAlgn="t"/>
                      <a:r>
                        <a:rPr lang="en-US" dirty="0">
                          <a:effectLst/>
                        </a:rPr>
                        <a:t>8 – Machine Learning for IoT Data (I)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Submission of Project Proposal</a:t>
                      </a:r>
                      <a:endParaRPr lang="en-SG" dirty="0"/>
                    </a:p>
                  </a:txBody>
                  <a:tcPr/>
                </a:tc>
                <a:extLst>
                  <a:ext uri="{0D108BD9-81ED-4DB2-BD59-A6C34878D82A}">
                    <a16:rowId xmlns:a16="http://schemas.microsoft.com/office/drawing/2014/main" val="873216198"/>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txBody>
                  <a:tcPr>
                    <a:solidFill>
                      <a:srgbClr val="EBEC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Thu 4 Jul, Afternoon</a:t>
                      </a:r>
                    </a:p>
                  </a:txBody>
                  <a:tcPr/>
                </a:tc>
                <a:tc>
                  <a:txBody>
                    <a:bodyPr/>
                    <a:lstStyle/>
                    <a:p>
                      <a:pPr fontAlgn="t"/>
                      <a:r>
                        <a:rPr lang="en-US" dirty="0">
                          <a:effectLst/>
                        </a:rPr>
                        <a:t>Collection of Equipment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form your project group beforehand as the equipment is issued at the group-level.</a:t>
                      </a:r>
                      <a:endParaRPr lang="en-SG" dirty="0"/>
                    </a:p>
                  </a:txBody>
                  <a:tcPr/>
                </a:tc>
                <a:extLst>
                  <a:ext uri="{0D108BD9-81ED-4DB2-BD59-A6C34878D82A}">
                    <a16:rowId xmlns:a16="http://schemas.microsoft.com/office/drawing/2014/main" val="2190624852"/>
                  </a:ext>
                </a:extLst>
              </a:tr>
            </a:tbl>
          </a:graphicData>
        </a:graphic>
      </p:graphicFrame>
    </p:spTree>
    <p:extLst>
      <p:ext uri="{BB962C8B-B14F-4D97-AF65-F5344CB8AC3E}">
        <p14:creationId xmlns:p14="http://schemas.microsoft.com/office/powerpoint/2010/main" val="346372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Schedule (cont.)</a:t>
            </a:r>
            <a:endParaRPr lang="en-SG" dirty="0"/>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10</a:t>
            </a:fld>
            <a:endParaRPr lang="en-US"/>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1342626119"/>
              </p:ext>
            </p:extLst>
          </p:nvPr>
        </p:nvGraphicFramePr>
        <p:xfrm>
          <a:off x="152400" y="1219200"/>
          <a:ext cx="8839201" cy="229108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548501584"/>
                    </a:ext>
                  </a:extLst>
                </a:gridCol>
                <a:gridCol w="1345072">
                  <a:extLst>
                    <a:ext uri="{9D8B030D-6E8A-4147-A177-3AD203B41FA5}">
                      <a16:colId xmlns:a16="http://schemas.microsoft.com/office/drawing/2014/main" val="1475777369"/>
                    </a:ext>
                  </a:extLst>
                </a:gridCol>
                <a:gridCol w="4190436">
                  <a:extLst>
                    <a:ext uri="{9D8B030D-6E8A-4147-A177-3AD203B41FA5}">
                      <a16:colId xmlns:a16="http://schemas.microsoft.com/office/drawing/2014/main" val="537461712"/>
                    </a:ext>
                  </a:extLst>
                </a:gridCol>
                <a:gridCol w="2160693">
                  <a:extLst>
                    <a:ext uri="{9D8B030D-6E8A-4147-A177-3AD203B41FA5}">
                      <a16:colId xmlns:a16="http://schemas.microsoft.com/office/drawing/2014/main" val="2691415455"/>
                    </a:ext>
                  </a:extLst>
                </a:gridCol>
              </a:tblGrid>
              <a:tr h="370840">
                <a:tc>
                  <a:txBody>
                    <a:bodyPr/>
                    <a:lstStyle/>
                    <a:p>
                      <a:r>
                        <a:rPr lang="en-SG" dirty="0"/>
                        <a:t>Phase</a:t>
                      </a:r>
                    </a:p>
                  </a:txBody>
                  <a:tcPr/>
                </a:tc>
                <a:tc>
                  <a:txBody>
                    <a:bodyPr/>
                    <a:lstStyle/>
                    <a:p>
                      <a:r>
                        <a:rPr lang="en-US" dirty="0"/>
                        <a:t>Date/Time</a:t>
                      </a:r>
                      <a:endParaRPr lang="en-SG" dirty="0"/>
                    </a:p>
                  </a:txBody>
                  <a:tcPr/>
                </a:tc>
                <a:tc>
                  <a:txBody>
                    <a:bodyPr/>
                    <a:lstStyle/>
                    <a:p>
                      <a:r>
                        <a:rPr lang="en-US" dirty="0"/>
                        <a:t>Topics</a:t>
                      </a:r>
                      <a:endParaRPr lang="en-SG" dirty="0"/>
                    </a:p>
                  </a:txBody>
                  <a:tcPr/>
                </a:tc>
                <a:tc>
                  <a:txBody>
                    <a:bodyPr/>
                    <a:lstStyle/>
                    <a:p>
                      <a:r>
                        <a:rPr lang="en-US" dirty="0"/>
                        <a:t>Key Activities</a:t>
                      </a:r>
                      <a:endParaRPr lang="en-SG" dirty="0"/>
                    </a:p>
                  </a:txBody>
                  <a:tcPr/>
                </a:tc>
                <a:extLst>
                  <a:ext uri="{0D108BD9-81ED-4DB2-BD59-A6C34878D82A}">
                    <a16:rowId xmlns:a16="http://schemas.microsoft.com/office/drawing/2014/main" val="1924198300"/>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Actual Lectures</a:t>
                      </a:r>
                    </a:p>
                  </a:txBody>
                  <a:tcPr>
                    <a:solidFill>
                      <a:srgbClr val="EBECF0"/>
                    </a:solidFill>
                  </a:tcPr>
                </a:tc>
                <a:tc>
                  <a:txBody>
                    <a:bodyPr/>
                    <a:lstStyle/>
                    <a:p>
                      <a:r>
                        <a:rPr lang="en-SG" dirty="0"/>
                        <a:t>Fri 5 Jul, Morning</a:t>
                      </a:r>
                    </a:p>
                  </a:txBody>
                  <a:tcPr/>
                </a:tc>
                <a:tc>
                  <a:txBody>
                    <a:bodyPr/>
                    <a:lstStyle/>
                    <a:p>
                      <a:pPr fontAlgn="t"/>
                      <a:r>
                        <a:rPr lang="en-US" dirty="0">
                          <a:effectLst/>
                        </a:rPr>
                        <a:t>9 – Machine Learning for IoT Data (II)</a:t>
                      </a:r>
                    </a:p>
                  </a:txBody>
                  <a:tcPr/>
                </a:tc>
                <a:tc rowSpan="2">
                  <a:txBody>
                    <a:bodyPr/>
                    <a:lstStyle/>
                    <a:p>
                      <a:r>
                        <a:rPr lang="en-US" dirty="0"/>
                        <a:t>Review of Project Proposal</a:t>
                      </a:r>
                      <a:endParaRPr lang="en-SG" dirty="0"/>
                    </a:p>
                  </a:txBody>
                  <a:tcPr/>
                </a:tc>
                <a:extLst>
                  <a:ext uri="{0D108BD9-81ED-4DB2-BD59-A6C34878D82A}">
                    <a16:rowId xmlns:a16="http://schemas.microsoft.com/office/drawing/2014/main" val="2432114364"/>
                  </a:ext>
                </a:extLst>
              </a:tr>
              <a:tr h="370840">
                <a:tc vMerge="1">
                  <a:txBody>
                    <a:bodyPr/>
                    <a:lstStyle/>
                    <a:p>
                      <a:endParaRPr dirty="0"/>
                    </a:p>
                  </a:txBody>
                  <a:tcPr>
                    <a:solidFill>
                      <a:srgbClr val="EBEC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Fri 5 Jul, Afternoon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effectLst/>
                        </a:rPr>
                        <a:t>10 – Machine Learning for IoT Data (III) – Computer Vision</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txBody>
                  <a:tcPr/>
                </a:tc>
                <a:extLst>
                  <a:ext uri="{0D108BD9-81ED-4DB2-BD59-A6C34878D82A}">
                    <a16:rowId xmlns:a16="http://schemas.microsoft.com/office/drawing/2014/main" val="5265416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a:t>
                      </a:r>
                      <a:endParaRPr lang="en-SG" dirty="0"/>
                    </a:p>
                  </a:txBody>
                  <a:tcPr>
                    <a:solidFill>
                      <a:srgbClr val="EBEC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 8 Jul Onwards</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effectLst/>
                        </a:rPr>
                        <a:t>-</a:t>
                      </a:r>
                    </a:p>
                  </a:txBody>
                  <a:tcPr/>
                </a:tc>
                <a:tc>
                  <a:txBody>
                    <a:bodyPr/>
                    <a:lstStyle/>
                    <a:p>
                      <a:r>
                        <a:rPr lang="en-US" dirty="0"/>
                        <a:t>Commencement of Project</a:t>
                      </a:r>
                      <a:endParaRPr lang="en-SG" dirty="0"/>
                    </a:p>
                  </a:txBody>
                  <a:tcPr/>
                </a:tc>
                <a:extLst>
                  <a:ext uri="{0D108BD9-81ED-4DB2-BD59-A6C34878D82A}">
                    <a16:rowId xmlns:a16="http://schemas.microsoft.com/office/drawing/2014/main" val="2739132148"/>
                  </a:ext>
                </a:extLst>
              </a:tr>
            </a:tbl>
          </a:graphicData>
        </a:graphic>
      </p:graphicFrame>
    </p:spTree>
    <p:extLst>
      <p:ext uri="{BB962C8B-B14F-4D97-AF65-F5344CB8AC3E}">
        <p14:creationId xmlns:p14="http://schemas.microsoft.com/office/powerpoint/2010/main" val="1071634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Selection</a:t>
            </a:r>
            <a:endParaRPr lang="en-SG" dirty="0"/>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11</a:t>
            </a:fld>
            <a:endParaRPr lang="en-US"/>
          </a:p>
        </p:txBody>
      </p:sp>
      <p:sp>
        <p:nvSpPr>
          <p:cNvPr id="5" name="Content Placeholder 4"/>
          <p:cNvSpPr>
            <a:spLocks noGrp="1"/>
          </p:cNvSpPr>
          <p:nvPr>
            <p:ph sz="quarter" idx="1"/>
          </p:nvPr>
        </p:nvSpPr>
        <p:spPr/>
        <p:txBody>
          <a:bodyPr/>
          <a:lstStyle/>
          <a:p>
            <a:r>
              <a:rPr lang="en-US" dirty="0"/>
              <a:t>Topic selection will be done in the week of </a:t>
            </a:r>
            <a:r>
              <a:rPr lang="en-US" u="sng" dirty="0"/>
              <a:t>27 May</a:t>
            </a:r>
            <a:r>
              <a:rPr lang="en-US" dirty="0"/>
              <a:t>.</a:t>
            </a:r>
          </a:p>
          <a:p>
            <a:r>
              <a:rPr lang="en-US" dirty="0"/>
              <a:t>Only students who eventually select this topic would be issued with hardware equipment.</a:t>
            </a:r>
          </a:p>
        </p:txBody>
      </p:sp>
    </p:spTree>
    <p:extLst>
      <p:ext uri="{BB962C8B-B14F-4D97-AF65-F5344CB8AC3E}">
        <p14:creationId xmlns:p14="http://schemas.microsoft.com/office/powerpoint/2010/main" val="2346396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a:t>
            </a:r>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12</a:t>
            </a:fld>
            <a:endParaRPr lang="en-US"/>
          </a:p>
        </p:txBody>
      </p:sp>
      <p:sp>
        <p:nvSpPr>
          <p:cNvPr id="5" name="Content Placeholder 4"/>
          <p:cNvSpPr>
            <a:spLocks noGrp="1"/>
          </p:cNvSpPr>
          <p:nvPr>
            <p:ph sz="quarter" idx="1"/>
          </p:nvPr>
        </p:nvSpPr>
        <p:spPr/>
        <p:txBody>
          <a:bodyPr/>
          <a:lstStyle/>
          <a:p>
            <a:r>
              <a:rPr lang="en-US" dirty="0"/>
              <a:t>The course assessment is divided into two phases:</a:t>
            </a:r>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r>
              <a:rPr lang="en-US" dirty="0"/>
              <a:t>Preliminary assessment for </a:t>
            </a:r>
            <a:r>
              <a:rPr lang="en-US" u="sng" dirty="0"/>
              <a:t>Introductory Lectures</a:t>
            </a:r>
            <a:r>
              <a:rPr lang="en-US" dirty="0"/>
              <a:t> phase:</a:t>
            </a:r>
          </a:p>
          <a:p>
            <a:pPr lvl="1"/>
            <a:r>
              <a:rPr lang="en-US" dirty="0"/>
              <a:t>Quiz consists of MCQs and short structured questions.</a:t>
            </a:r>
          </a:p>
        </p:txBody>
      </p:sp>
      <p:graphicFrame>
        <p:nvGraphicFramePr>
          <p:cNvPr id="7" name="Table 6"/>
          <p:cNvGraphicFramePr>
            <a:graphicFrameLocks noGrp="1"/>
          </p:cNvGraphicFramePr>
          <p:nvPr>
            <p:extLst>
              <p:ext uri="{D42A27DB-BD31-4B8C-83A1-F6EECF244321}">
                <p14:modId xmlns:p14="http://schemas.microsoft.com/office/powerpoint/2010/main" val="619959222"/>
              </p:ext>
            </p:extLst>
          </p:nvPr>
        </p:nvGraphicFramePr>
        <p:xfrm>
          <a:off x="841248" y="1828800"/>
          <a:ext cx="6702552" cy="1752600"/>
        </p:xfrm>
        <a:graphic>
          <a:graphicData uri="http://schemas.openxmlformats.org/drawingml/2006/table">
            <a:tbl>
              <a:tblPr firstRow="1" bandRow="1">
                <a:tableStyleId>{5C22544A-7EE6-4342-B048-85BDC9FD1C3A}</a:tableStyleId>
              </a:tblPr>
              <a:tblGrid>
                <a:gridCol w="2164648">
                  <a:extLst>
                    <a:ext uri="{9D8B030D-6E8A-4147-A177-3AD203B41FA5}">
                      <a16:colId xmlns:a16="http://schemas.microsoft.com/office/drawing/2014/main" val="1900387061"/>
                    </a:ext>
                  </a:extLst>
                </a:gridCol>
                <a:gridCol w="2937703">
                  <a:extLst>
                    <a:ext uri="{9D8B030D-6E8A-4147-A177-3AD203B41FA5}">
                      <a16:colId xmlns:a16="http://schemas.microsoft.com/office/drawing/2014/main" val="3704869954"/>
                    </a:ext>
                  </a:extLst>
                </a:gridCol>
                <a:gridCol w="1600201">
                  <a:extLst>
                    <a:ext uri="{9D8B030D-6E8A-4147-A177-3AD203B41FA5}">
                      <a16:colId xmlns:a16="http://schemas.microsoft.com/office/drawing/2014/main" val="2526295376"/>
                    </a:ext>
                  </a:extLst>
                </a:gridCol>
              </a:tblGrid>
              <a:tr h="370840">
                <a:tc>
                  <a:txBody>
                    <a:bodyPr/>
                    <a:lstStyle/>
                    <a:p>
                      <a:r>
                        <a:rPr lang="en-US" dirty="0"/>
                        <a:t>Phase</a:t>
                      </a:r>
                    </a:p>
                  </a:txBody>
                  <a:tcPr/>
                </a:tc>
                <a:tc>
                  <a:txBody>
                    <a:bodyPr/>
                    <a:lstStyle/>
                    <a:p>
                      <a:r>
                        <a:rPr lang="en-US" dirty="0"/>
                        <a:t>Assessment Component</a:t>
                      </a:r>
                    </a:p>
                  </a:txBody>
                  <a:tcPr/>
                </a:tc>
                <a:tc>
                  <a:txBody>
                    <a:bodyPr/>
                    <a:lstStyle/>
                    <a:p>
                      <a:r>
                        <a:rPr lang="en-US" dirty="0"/>
                        <a:t>Weightage</a:t>
                      </a:r>
                    </a:p>
                  </a:txBody>
                  <a:tcPr/>
                </a:tc>
                <a:extLst>
                  <a:ext uri="{0D108BD9-81ED-4DB2-BD59-A6C34878D82A}">
                    <a16:rowId xmlns:a16="http://schemas.microsoft.com/office/drawing/2014/main" val="2272051172"/>
                  </a:ext>
                </a:extLst>
              </a:tr>
              <a:tr h="370840">
                <a:tc>
                  <a:txBody>
                    <a:bodyPr/>
                    <a:lstStyle/>
                    <a:p>
                      <a:r>
                        <a:rPr lang="en-US" dirty="0"/>
                        <a:t>Introductory Lectures</a:t>
                      </a:r>
                    </a:p>
                  </a:txBody>
                  <a:tcPr/>
                </a:tc>
                <a:tc>
                  <a:txBody>
                    <a:bodyPr/>
                    <a:lstStyle/>
                    <a:p>
                      <a:r>
                        <a:rPr lang="en-US" dirty="0"/>
                        <a:t>Quiz</a:t>
                      </a:r>
                    </a:p>
                  </a:txBody>
                  <a:tcPr/>
                </a:tc>
                <a:tc>
                  <a:txBody>
                    <a:bodyPr/>
                    <a:lstStyle/>
                    <a:p>
                      <a:pPr algn="r"/>
                      <a:r>
                        <a:rPr lang="en-US" dirty="0"/>
                        <a:t>20%</a:t>
                      </a:r>
                    </a:p>
                  </a:txBody>
                  <a:tcPr/>
                </a:tc>
                <a:extLst>
                  <a:ext uri="{0D108BD9-81ED-4DB2-BD59-A6C34878D82A}">
                    <a16:rowId xmlns:a16="http://schemas.microsoft.com/office/drawing/2014/main" val="1223991076"/>
                  </a:ext>
                </a:extLst>
              </a:tr>
              <a:tr h="370840">
                <a:tc>
                  <a:txBody>
                    <a:bodyPr/>
                    <a:lstStyle/>
                    <a:p>
                      <a:r>
                        <a:rPr lang="en-US" dirty="0"/>
                        <a:t>Actual Lectures</a:t>
                      </a:r>
                    </a:p>
                  </a:txBody>
                  <a:tcPr/>
                </a:tc>
                <a:tc>
                  <a:txBody>
                    <a:bodyPr/>
                    <a:lstStyle/>
                    <a:p>
                      <a:r>
                        <a:rPr lang="en-US" dirty="0"/>
                        <a:t>Group Project</a:t>
                      </a:r>
                    </a:p>
                  </a:txBody>
                  <a:tcPr/>
                </a:tc>
                <a:tc>
                  <a:txBody>
                    <a:bodyPr/>
                    <a:lstStyle/>
                    <a:p>
                      <a:pPr algn="r"/>
                      <a:r>
                        <a:rPr lang="en-US" dirty="0"/>
                        <a:t>80%</a:t>
                      </a:r>
                    </a:p>
                  </a:txBody>
                  <a:tcPr/>
                </a:tc>
                <a:extLst>
                  <a:ext uri="{0D108BD9-81ED-4DB2-BD59-A6C34878D82A}">
                    <a16:rowId xmlns:a16="http://schemas.microsoft.com/office/drawing/2014/main" val="2075758738"/>
                  </a:ext>
                </a:extLst>
              </a:tr>
              <a:tr h="370840">
                <a:tc gridSpan="2">
                  <a:txBody>
                    <a:bodyPr/>
                    <a:lstStyle/>
                    <a:p>
                      <a:r>
                        <a:rPr lang="en-US" b="1" dirty="0"/>
                        <a:t>Total</a:t>
                      </a:r>
                    </a:p>
                  </a:txBody>
                  <a:tcPr/>
                </a:tc>
                <a:tc hMerge="1">
                  <a:txBody>
                    <a:bodyPr/>
                    <a:lstStyle/>
                    <a:p>
                      <a:endParaRPr lang="en-US" dirty="0"/>
                    </a:p>
                  </a:txBody>
                  <a:tcPr/>
                </a:tc>
                <a:tc>
                  <a:txBody>
                    <a:bodyPr/>
                    <a:lstStyle/>
                    <a:p>
                      <a:pPr algn="r"/>
                      <a:r>
                        <a:rPr lang="en-US" dirty="0"/>
                        <a:t>100%</a:t>
                      </a:r>
                    </a:p>
                  </a:txBody>
                  <a:tcPr/>
                </a:tc>
                <a:extLst>
                  <a:ext uri="{0D108BD9-81ED-4DB2-BD59-A6C34878D82A}">
                    <a16:rowId xmlns:a16="http://schemas.microsoft.com/office/drawing/2014/main" val="3507197860"/>
                  </a:ext>
                </a:extLst>
              </a:tr>
            </a:tbl>
          </a:graphicData>
        </a:graphic>
      </p:graphicFrame>
    </p:spTree>
    <p:extLst>
      <p:ext uri="{BB962C8B-B14F-4D97-AF65-F5344CB8AC3E}">
        <p14:creationId xmlns:p14="http://schemas.microsoft.com/office/powerpoint/2010/main" val="3796440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Project</a:t>
            </a:r>
            <a:endParaRPr lang="en-SG" dirty="0"/>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13</a:t>
            </a:fld>
            <a:endParaRPr lang="en-US"/>
          </a:p>
        </p:txBody>
      </p:sp>
      <p:sp>
        <p:nvSpPr>
          <p:cNvPr id="5" name="Content Placeholder 4"/>
          <p:cNvSpPr>
            <a:spLocks noGrp="1"/>
          </p:cNvSpPr>
          <p:nvPr>
            <p:ph sz="quarter" idx="1"/>
          </p:nvPr>
        </p:nvSpPr>
        <p:spPr/>
        <p:txBody>
          <a:bodyPr/>
          <a:lstStyle/>
          <a:p>
            <a:r>
              <a:rPr lang="en-US" dirty="0" err="1"/>
              <a:t>Conceptualise</a:t>
            </a:r>
            <a:r>
              <a:rPr lang="en-US" dirty="0"/>
              <a:t>, design and develop an </a:t>
            </a:r>
            <a:r>
              <a:rPr lang="en-US" dirty="0" err="1"/>
              <a:t>AIoT</a:t>
            </a:r>
            <a:r>
              <a:rPr lang="en-US" dirty="0"/>
              <a:t> project:</a:t>
            </a:r>
          </a:p>
          <a:p>
            <a:pPr lvl="1"/>
            <a:r>
              <a:rPr lang="en-US" dirty="0"/>
              <a:t>Must demonstrate </a:t>
            </a:r>
            <a:r>
              <a:rPr lang="en-US" u="sng" dirty="0"/>
              <a:t>both elements of </a:t>
            </a:r>
            <a:r>
              <a:rPr lang="en-US" u="sng" dirty="0" err="1"/>
              <a:t>IoT</a:t>
            </a:r>
            <a:r>
              <a:rPr lang="en-US" u="sng" dirty="0"/>
              <a:t> and AI</a:t>
            </a:r>
            <a:r>
              <a:rPr lang="en-US" dirty="0"/>
              <a:t>.</a:t>
            </a:r>
          </a:p>
          <a:p>
            <a:pPr lvl="1"/>
            <a:r>
              <a:rPr lang="en-US" dirty="0"/>
              <a:t>Can be any business domain or industry.</a:t>
            </a:r>
          </a:p>
          <a:p>
            <a:r>
              <a:rPr lang="en-US" dirty="0"/>
              <a:t>The group size is 4 students.</a:t>
            </a:r>
          </a:p>
          <a:p>
            <a:r>
              <a:rPr lang="en-US" dirty="0"/>
              <a:t>Each group of students would be issued with a set of standard project equipment.</a:t>
            </a:r>
          </a:p>
          <a:p>
            <a:r>
              <a:rPr lang="en-US" dirty="0"/>
              <a:t>More details would be provided during project kickoff in July.</a:t>
            </a:r>
            <a:endParaRPr lang="en-SG" dirty="0"/>
          </a:p>
        </p:txBody>
      </p:sp>
    </p:spTree>
    <p:extLst>
      <p:ext uri="{BB962C8B-B14F-4D97-AF65-F5344CB8AC3E}">
        <p14:creationId xmlns:p14="http://schemas.microsoft.com/office/powerpoint/2010/main" val="129079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Projects</a:t>
            </a:r>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14</a:t>
            </a:fld>
            <a:endParaRPr lang="en-US"/>
          </a:p>
        </p:txBody>
      </p:sp>
      <p:sp>
        <p:nvSpPr>
          <p:cNvPr id="6" name="TextBox 5"/>
          <p:cNvSpPr txBox="1"/>
          <p:nvPr/>
        </p:nvSpPr>
        <p:spPr>
          <a:xfrm>
            <a:off x="457200" y="5955268"/>
            <a:ext cx="8229600" cy="369332"/>
          </a:xfrm>
          <a:prstGeom prst="rect">
            <a:avLst/>
          </a:prstGeom>
          <a:noFill/>
        </p:spPr>
        <p:txBody>
          <a:bodyPr wrap="square" rtlCol="0">
            <a:spAutoFit/>
          </a:bodyPr>
          <a:lstStyle/>
          <a:p>
            <a:pPr algn="ctr"/>
            <a:r>
              <a:rPr lang="en-US" dirty="0"/>
              <a:t>SWS3025 July 2023 (Physical) – 10 Projects</a:t>
            </a:r>
          </a:p>
        </p:txBody>
      </p:sp>
      <p:sp>
        <p:nvSpPr>
          <p:cNvPr id="7" name="Rectangle 6">
            <a:extLst>
              <a:ext uri="{FF2B5EF4-FFF2-40B4-BE49-F238E27FC236}">
                <a16:creationId xmlns:a16="http://schemas.microsoft.com/office/drawing/2014/main" id="{5372D4E5-8EA6-D7BC-F0FD-3C9C25E6C2B1}"/>
              </a:ext>
            </a:extLst>
          </p:cNvPr>
          <p:cNvSpPr>
            <a:spLocks noChangeAspect="1"/>
          </p:cNvSpPr>
          <p:nvPr/>
        </p:nvSpPr>
        <p:spPr>
          <a:xfrm>
            <a:off x="1828800" y="1261870"/>
            <a:ext cx="5486400" cy="4661648"/>
          </a:xfrm>
          <a:prstGeom prst="rect">
            <a:avLst/>
          </a:prstGeom>
          <a:blipFill rotWithShape="1">
            <a:blip r:embed="rId2"/>
            <a:stretch>
              <a:fillRect/>
            </a:stretch>
          </a:blipFill>
        </p:spPr>
        <p:style>
          <a:lnRef idx="0">
            <a:schemeClr val="dk2">
              <a:shade val="80000"/>
              <a:hueOff val="0"/>
              <a:satOff val="0"/>
              <a:lumOff val="0"/>
              <a:alphaOff val="0"/>
            </a:schemeClr>
          </a:lnRef>
          <a:fillRef idx="1">
            <a:scrgbClr r="0" g="0" b="0"/>
          </a:fillRef>
          <a:effectRef idx="2">
            <a:schemeClr val="dk2">
              <a:tint val="50000"/>
              <a:hueOff val="0"/>
              <a:satOff val="0"/>
              <a:lumOff val="0"/>
              <a:alphaOff val="0"/>
            </a:schemeClr>
          </a:effectRef>
          <a:fontRef idx="minor">
            <a:schemeClr val="lt2">
              <a:hueOff val="0"/>
              <a:satOff val="0"/>
              <a:lumOff val="0"/>
              <a:alphaOff val="0"/>
            </a:schemeClr>
          </a:fontRef>
        </p:style>
        <p:txBody>
          <a:bodyPr/>
          <a:lstStyle/>
          <a:p>
            <a:endParaRPr lang="en-SG"/>
          </a:p>
        </p:txBody>
      </p:sp>
    </p:spTree>
    <p:extLst>
      <p:ext uri="{BB962C8B-B14F-4D97-AF65-F5344CB8AC3E}">
        <p14:creationId xmlns:p14="http://schemas.microsoft.com/office/powerpoint/2010/main" val="4220101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Projects (cont.)</a:t>
            </a:r>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15</a:t>
            </a:fld>
            <a:endParaRPr lang="en-US"/>
          </a:p>
        </p:txBody>
      </p:sp>
      <p:sp>
        <p:nvSpPr>
          <p:cNvPr id="6" name="TextBox 5"/>
          <p:cNvSpPr txBox="1"/>
          <p:nvPr/>
        </p:nvSpPr>
        <p:spPr>
          <a:xfrm>
            <a:off x="457200" y="5955268"/>
            <a:ext cx="8229600" cy="369332"/>
          </a:xfrm>
          <a:prstGeom prst="rect">
            <a:avLst/>
          </a:prstGeom>
          <a:noFill/>
        </p:spPr>
        <p:txBody>
          <a:bodyPr wrap="square" rtlCol="0">
            <a:spAutoFit/>
          </a:bodyPr>
          <a:lstStyle/>
          <a:p>
            <a:pPr algn="ctr"/>
            <a:r>
              <a:rPr lang="en-US" dirty="0"/>
              <a:t>SWS3025 July 2022 (Online) – 21 Projects</a:t>
            </a:r>
          </a:p>
        </p:txBody>
      </p:sp>
      <p:sp>
        <p:nvSpPr>
          <p:cNvPr id="5" name="Rectangle 4">
            <a:extLst>
              <a:ext uri="{FF2B5EF4-FFF2-40B4-BE49-F238E27FC236}">
                <a16:creationId xmlns:a16="http://schemas.microsoft.com/office/drawing/2014/main" id="{6D1C636E-7041-DF44-57D3-07C9B152DB60}"/>
              </a:ext>
            </a:extLst>
          </p:cNvPr>
          <p:cNvSpPr>
            <a:spLocks noChangeAspect="1"/>
          </p:cNvSpPr>
          <p:nvPr/>
        </p:nvSpPr>
        <p:spPr>
          <a:xfrm>
            <a:off x="1866900" y="1219200"/>
            <a:ext cx="5410200" cy="4596904"/>
          </a:xfrm>
          <a:prstGeom prst="rect">
            <a:avLst/>
          </a:prstGeom>
          <a:blipFill rotWithShape="1">
            <a:blip r:embed="rId2"/>
            <a:stretch>
              <a:fillRect/>
            </a:stretch>
          </a:blipFill>
        </p:spPr>
        <p:style>
          <a:lnRef idx="0">
            <a:schemeClr val="dk2">
              <a:shade val="80000"/>
              <a:hueOff val="0"/>
              <a:satOff val="0"/>
              <a:lumOff val="0"/>
              <a:alphaOff val="0"/>
            </a:schemeClr>
          </a:lnRef>
          <a:fillRef idx="1">
            <a:scrgbClr r="0" g="0" b="0"/>
          </a:fillRef>
          <a:effectRef idx="2">
            <a:schemeClr val="dk2">
              <a:tint val="50000"/>
              <a:hueOff val="0"/>
              <a:satOff val="0"/>
              <a:lumOff val="0"/>
              <a:alphaOff val="0"/>
            </a:schemeClr>
          </a:effectRef>
          <a:fontRef idx="minor">
            <a:schemeClr val="lt2">
              <a:hueOff val="0"/>
              <a:satOff val="0"/>
              <a:lumOff val="0"/>
              <a:alphaOff val="0"/>
            </a:schemeClr>
          </a:fontRef>
        </p:style>
        <p:txBody>
          <a:bodyPr/>
          <a:lstStyle/>
          <a:p>
            <a:endParaRPr lang="en-SG" dirty="0"/>
          </a:p>
        </p:txBody>
      </p:sp>
    </p:spTree>
    <p:extLst>
      <p:ext uri="{BB962C8B-B14F-4D97-AF65-F5344CB8AC3E}">
        <p14:creationId xmlns:p14="http://schemas.microsoft.com/office/powerpoint/2010/main" val="1754709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EAFD7-56BA-CBAC-84C5-1903A1876D67}"/>
              </a:ext>
            </a:extLst>
          </p:cNvPr>
          <p:cNvSpPr>
            <a:spLocks noGrp="1"/>
          </p:cNvSpPr>
          <p:nvPr>
            <p:ph type="title"/>
          </p:nvPr>
        </p:nvSpPr>
        <p:spPr/>
        <p:txBody>
          <a:bodyPr/>
          <a:lstStyle/>
          <a:p>
            <a:r>
              <a:rPr lang="en-US" dirty="0"/>
              <a:t>Sample Projects (cont.)</a:t>
            </a:r>
            <a:endParaRPr lang="en-SG" dirty="0"/>
          </a:p>
        </p:txBody>
      </p:sp>
      <p:sp>
        <p:nvSpPr>
          <p:cNvPr id="3" name="Footer Placeholder 2">
            <a:extLst>
              <a:ext uri="{FF2B5EF4-FFF2-40B4-BE49-F238E27FC236}">
                <a16:creationId xmlns:a16="http://schemas.microsoft.com/office/drawing/2014/main" id="{49158097-9750-7AFE-AFAC-F1E3B2E6B829}"/>
              </a:ext>
            </a:extLst>
          </p:cNvPr>
          <p:cNvSpPr>
            <a:spLocks noGrp="1"/>
          </p:cNvSpPr>
          <p:nvPr>
            <p:ph type="ftr" sz="quarter" idx="11"/>
          </p:nvPr>
        </p:nvSpPr>
        <p:spPr/>
        <p:txBody>
          <a:bodyPr/>
          <a:lstStyle/>
          <a:p>
            <a:r>
              <a:rPr lang="fr-FR"/>
              <a:t>SWS3025 (2024) Lecture 0 – Course Introduction</a:t>
            </a:r>
            <a:endParaRPr lang="en-US"/>
          </a:p>
        </p:txBody>
      </p:sp>
      <p:sp>
        <p:nvSpPr>
          <p:cNvPr id="4" name="Slide Number Placeholder 3">
            <a:extLst>
              <a:ext uri="{FF2B5EF4-FFF2-40B4-BE49-F238E27FC236}">
                <a16:creationId xmlns:a16="http://schemas.microsoft.com/office/drawing/2014/main" id="{4A10DC91-7D65-49C5-AB21-1C634DDDA1B6}"/>
              </a:ext>
            </a:extLst>
          </p:cNvPr>
          <p:cNvSpPr>
            <a:spLocks noGrp="1"/>
          </p:cNvSpPr>
          <p:nvPr>
            <p:ph type="sldNum" sz="quarter" idx="12"/>
          </p:nvPr>
        </p:nvSpPr>
        <p:spPr/>
        <p:txBody>
          <a:bodyPr/>
          <a:lstStyle/>
          <a:p>
            <a:fld id="{2F424A89-909B-4BA1-940E-23EAC9404E56}" type="slidenum">
              <a:rPr lang="en-US" smtClean="0"/>
              <a:pPr/>
              <a:t>16</a:t>
            </a:fld>
            <a:endParaRPr lang="en-US"/>
          </a:p>
        </p:txBody>
      </p:sp>
      <p:sp>
        <p:nvSpPr>
          <p:cNvPr id="6" name="TextBox 5">
            <a:extLst>
              <a:ext uri="{FF2B5EF4-FFF2-40B4-BE49-F238E27FC236}">
                <a16:creationId xmlns:a16="http://schemas.microsoft.com/office/drawing/2014/main" id="{3343D1F8-542D-FBB6-0133-004D246354BD}"/>
              </a:ext>
            </a:extLst>
          </p:cNvPr>
          <p:cNvSpPr txBox="1"/>
          <p:nvPr/>
        </p:nvSpPr>
        <p:spPr>
          <a:xfrm>
            <a:off x="304800" y="5943600"/>
            <a:ext cx="8531352" cy="369332"/>
          </a:xfrm>
          <a:prstGeom prst="rect">
            <a:avLst/>
          </a:prstGeom>
          <a:noFill/>
        </p:spPr>
        <p:txBody>
          <a:bodyPr wrap="square" rtlCol="0">
            <a:spAutoFit/>
          </a:bodyPr>
          <a:lstStyle/>
          <a:p>
            <a:pPr algn="ctr"/>
            <a:r>
              <a:rPr lang="en-US" dirty="0"/>
              <a:t>SWS3025 July 2023 – </a:t>
            </a:r>
            <a:r>
              <a:rPr lang="en-US" dirty="0" err="1"/>
              <a:t>AIoT</a:t>
            </a:r>
            <a:r>
              <a:rPr lang="en-US" dirty="0"/>
              <a:t> – Intelligent Adaptive Streetlights (First Prize </a:t>
            </a:r>
            <a:r>
              <a:rPr lang="zh-CN" altLang="en-US" dirty="0"/>
              <a:t>一等奖</a:t>
            </a:r>
            <a:r>
              <a:rPr lang="en-US" altLang="zh-CN" dirty="0"/>
              <a:t>)</a:t>
            </a:r>
          </a:p>
        </p:txBody>
      </p:sp>
      <p:pic>
        <p:nvPicPr>
          <p:cNvPr id="10" name="Picture 9">
            <a:extLst>
              <a:ext uri="{FF2B5EF4-FFF2-40B4-BE49-F238E27FC236}">
                <a16:creationId xmlns:a16="http://schemas.microsoft.com/office/drawing/2014/main" id="{95C743F1-7B01-5DF8-8244-A283FF66B6A4}"/>
              </a:ext>
            </a:extLst>
          </p:cNvPr>
          <p:cNvPicPr>
            <a:picLocks noChangeAspect="1"/>
          </p:cNvPicPr>
          <p:nvPr/>
        </p:nvPicPr>
        <p:blipFill>
          <a:blip r:embed="rId2"/>
          <a:stretch>
            <a:fillRect/>
          </a:stretch>
        </p:blipFill>
        <p:spPr>
          <a:xfrm>
            <a:off x="112200" y="1447801"/>
            <a:ext cx="8908147" cy="4070160"/>
          </a:xfrm>
          <a:prstGeom prst="rect">
            <a:avLst/>
          </a:prstGeom>
        </p:spPr>
      </p:pic>
    </p:spTree>
    <p:extLst>
      <p:ext uri="{BB962C8B-B14F-4D97-AF65-F5344CB8AC3E}">
        <p14:creationId xmlns:p14="http://schemas.microsoft.com/office/powerpoint/2010/main" val="3361102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Projects (cont.)</a:t>
            </a:r>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17</a:t>
            </a:fld>
            <a:endParaRPr lang="en-US"/>
          </a:p>
        </p:txBody>
      </p:sp>
      <p:sp>
        <p:nvSpPr>
          <p:cNvPr id="6" name="TextBox 5"/>
          <p:cNvSpPr txBox="1"/>
          <p:nvPr/>
        </p:nvSpPr>
        <p:spPr>
          <a:xfrm>
            <a:off x="304800" y="5955268"/>
            <a:ext cx="8531352" cy="369332"/>
          </a:xfrm>
          <a:prstGeom prst="rect">
            <a:avLst/>
          </a:prstGeom>
          <a:noFill/>
        </p:spPr>
        <p:txBody>
          <a:bodyPr wrap="square" rtlCol="0">
            <a:spAutoFit/>
          </a:bodyPr>
          <a:lstStyle/>
          <a:p>
            <a:pPr algn="ctr"/>
            <a:r>
              <a:rPr lang="en-US" dirty="0"/>
              <a:t>SWS3025 July 2022 – </a:t>
            </a:r>
            <a:r>
              <a:rPr lang="en-US" dirty="0" err="1"/>
              <a:t>AIoT</a:t>
            </a:r>
            <a:r>
              <a:rPr lang="en-US" dirty="0"/>
              <a:t> – </a:t>
            </a:r>
            <a:r>
              <a:rPr lang="en-US" dirty="0">
                <a:solidFill>
                  <a:prstClr val="black"/>
                </a:solidFill>
              </a:rPr>
              <a:t>Sitting Monitoring Intelligent System</a:t>
            </a:r>
            <a:r>
              <a:rPr lang="en-US" dirty="0"/>
              <a:t> (First Prize </a:t>
            </a:r>
            <a:r>
              <a:rPr lang="zh-CN" altLang="en-US" dirty="0"/>
              <a:t>一等奖</a:t>
            </a:r>
            <a:r>
              <a:rPr lang="en-US" altLang="zh-CN" dirty="0"/>
              <a:t>)</a:t>
            </a:r>
          </a:p>
        </p:txBody>
      </p:sp>
      <p:pic>
        <p:nvPicPr>
          <p:cNvPr id="5" name="SWS3025_08">
            <a:hlinkClick r:id="" action="ppaction://media"/>
            <a:extLst>
              <a:ext uri="{FF2B5EF4-FFF2-40B4-BE49-F238E27FC236}">
                <a16:creationId xmlns:a16="http://schemas.microsoft.com/office/drawing/2014/main" id="{7AC912BC-7F9E-28DB-4B00-F5A7B2BBF9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1219200"/>
            <a:ext cx="8532000" cy="4322288"/>
          </a:xfrm>
          <a:prstGeom prst="rect">
            <a:avLst/>
          </a:prstGeom>
        </p:spPr>
      </p:pic>
    </p:spTree>
    <p:extLst>
      <p:ext uri="{BB962C8B-B14F-4D97-AF65-F5344CB8AC3E}">
        <p14:creationId xmlns:p14="http://schemas.microsoft.com/office/powerpoint/2010/main" val="348843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6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Projects (cont.)</a:t>
            </a:r>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18</a:t>
            </a:fld>
            <a:endParaRPr lang="en-US"/>
          </a:p>
        </p:txBody>
      </p:sp>
      <p:sp>
        <p:nvSpPr>
          <p:cNvPr id="6" name="TextBox 5"/>
          <p:cNvSpPr txBox="1"/>
          <p:nvPr/>
        </p:nvSpPr>
        <p:spPr>
          <a:xfrm>
            <a:off x="304800" y="5955268"/>
            <a:ext cx="8531352" cy="369332"/>
          </a:xfrm>
          <a:prstGeom prst="rect">
            <a:avLst/>
          </a:prstGeom>
          <a:noFill/>
        </p:spPr>
        <p:txBody>
          <a:bodyPr wrap="square" rtlCol="0">
            <a:spAutoFit/>
          </a:bodyPr>
          <a:lstStyle/>
          <a:p>
            <a:pPr algn="ctr"/>
            <a:r>
              <a:rPr lang="en-US" dirty="0"/>
              <a:t>SWS3025 July 2021 – </a:t>
            </a:r>
            <a:r>
              <a:rPr lang="en-US" dirty="0" err="1"/>
              <a:t>AIoT</a:t>
            </a:r>
            <a:r>
              <a:rPr lang="en-US" dirty="0"/>
              <a:t> – Smart Water Bottle (First Prize </a:t>
            </a:r>
            <a:r>
              <a:rPr lang="zh-CN" altLang="en-US" dirty="0"/>
              <a:t>一等奖</a:t>
            </a:r>
            <a:r>
              <a:rPr lang="en-US" altLang="zh-CN" dirty="0"/>
              <a:t>)</a:t>
            </a:r>
          </a:p>
        </p:txBody>
      </p:sp>
      <p:pic>
        <p:nvPicPr>
          <p:cNvPr id="7" name="SWS3025 - Smart Water Bott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1201864"/>
            <a:ext cx="8531352" cy="4798886"/>
          </a:xfrm>
          <a:prstGeom prst="rect">
            <a:avLst/>
          </a:prstGeom>
        </p:spPr>
      </p:pic>
    </p:spTree>
    <p:extLst>
      <p:ext uri="{BB962C8B-B14F-4D97-AF65-F5344CB8AC3E}">
        <p14:creationId xmlns:p14="http://schemas.microsoft.com/office/powerpoint/2010/main" val="29837034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Footer Placeholder 2"/>
          <p:cNvSpPr>
            <a:spLocks noGrp="1"/>
          </p:cNvSpPr>
          <p:nvPr>
            <p:ph type="ftr" sz="quarter" idx="11"/>
          </p:nvPr>
        </p:nvSpPr>
        <p:spPr/>
        <p:txBody>
          <a:bodyPr/>
          <a:lstStyle/>
          <a:p>
            <a:r>
              <a:rPr lang="fr-FR"/>
              <a:t>SWS3025 (2024) Lecture 0 – Course Introduction</a:t>
            </a:r>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a:t>
            </a:fld>
            <a:endParaRPr lang="en-US"/>
          </a:p>
        </p:txBody>
      </p:sp>
      <p:sp>
        <p:nvSpPr>
          <p:cNvPr id="5" name="Content Placeholder 4"/>
          <p:cNvSpPr>
            <a:spLocks noGrp="1"/>
          </p:cNvSpPr>
          <p:nvPr>
            <p:ph sz="quarter" idx="1"/>
          </p:nvPr>
        </p:nvSpPr>
        <p:spPr/>
        <p:txBody>
          <a:bodyPr/>
          <a:lstStyle/>
          <a:p>
            <a:r>
              <a:rPr lang="en-US" dirty="0"/>
              <a:t>At the end of this lecture, you should understand:</a:t>
            </a:r>
          </a:p>
          <a:p>
            <a:pPr lvl="1"/>
            <a:r>
              <a:rPr lang="en-US" dirty="0"/>
              <a:t>The course schedule.</a:t>
            </a:r>
          </a:p>
          <a:p>
            <a:pPr lvl="1"/>
            <a:r>
              <a:rPr lang="en-US" dirty="0"/>
              <a:t>The assessment tasks, including the group project.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7200" y="138545"/>
            <a:ext cx="928255" cy="9282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Team</a:t>
            </a:r>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2</a:t>
            </a:fld>
            <a:endParaRPr lang="en-US"/>
          </a:p>
        </p:txBody>
      </p:sp>
      <p:sp>
        <p:nvSpPr>
          <p:cNvPr id="5" name="Content Placeholder 4"/>
          <p:cNvSpPr>
            <a:spLocks noGrp="1"/>
          </p:cNvSpPr>
          <p:nvPr>
            <p:ph sz="quarter" idx="1"/>
          </p:nvPr>
        </p:nvSpPr>
        <p:spPr>
          <a:xfrm>
            <a:off x="457200" y="1219200"/>
            <a:ext cx="8839200" cy="4937760"/>
          </a:xfrm>
        </p:spPr>
        <p:txBody>
          <a:bodyPr/>
          <a:lstStyle/>
          <a:p>
            <a:r>
              <a:rPr lang="en-US" b="1" dirty="0"/>
              <a:t>Course Facilitator – A/P TAN Wee Kek</a:t>
            </a:r>
            <a:r>
              <a:rPr lang="zh-CN" altLang="en-US" b="1" dirty="0">
                <a:latin typeface="+mj-ea"/>
                <a:ea typeface="+mj-ea"/>
              </a:rPr>
              <a:t>（陈伟克）</a:t>
            </a:r>
            <a:endParaRPr lang="en-US" b="1" dirty="0">
              <a:latin typeface="+mj-ea"/>
              <a:ea typeface="+mj-ea"/>
            </a:endParaRPr>
          </a:p>
          <a:p>
            <a:pPr lvl="1"/>
            <a:r>
              <a:rPr lang="en-US" b="1" dirty="0"/>
              <a:t>Office</a:t>
            </a:r>
            <a:r>
              <a:rPr lang="en-US" dirty="0"/>
              <a:t>: COM3-02-35</a:t>
            </a:r>
          </a:p>
          <a:p>
            <a:pPr lvl="1"/>
            <a:r>
              <a:rPr lang="en-US" b="1" dirty="0"/>
              <a:t>Contact</a:t>
            </a:r>
            <a:r>
              <a:rPr lang="en-US" dirty="0"/>
              <a:t>: 6516 6731</a:t>
            </a:r>
          </a:p>
          <a:p>
            <a:pPr lvl="1"/>
            <a:r>
              <a:rPr lang="en-US" b="1" dirty="0"/>
              <a:t>Email</a:t>
            </a:r>
            <a:r>
              <a:rPr lang="en-US" dirty="0"/>
              <a:t>: tanwk@comp.nus.edu.sg</a:t>
            </a:r>
          </a:p>
          <a:p>
            <a:endParaRPr lang="en-US" dirty="0"/>
          </a:p>
        </p:txBody>
      </p:sp>
      <p:sp>
        <p:nvSpPr>
          <p:cNvPr id="8" name="Oval 7"/>
          <p:cNvSpPr/>
          <p:nvPr/>
        </p:nvSpPr>
        <p:spPr>
          <a:xfrm>
            <a:off x="6400800" y="5334000"/>
            <a:ext cx="152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D:\My Dropbox\My Briefcase\Tan_Wee_Kek_Linkedin.jpg"/>
          <p:cNvPicPr>
            <a:picLocks noChangeAspect="1" noChangeArrowheads="1"/>
          </p:cNvPicPr>
          <p:nvPr/>
        </p:nvPicPr>
        <p:blipFill>
          <a:blip r:embed="rId2" cstate="print"/>
          <a:srcRect/>
          <a:stretch>
            <a:fillRect/>
          </a:stretch>
        </p:blipFill>
        <p:spPr bwMode="auto">
          <a:xfrm>
            <a:off x="6886800" y="1676400"/>
            <a:ext cx="1800000" cy="1800000"/>
          </a:xfrm>
          <a:prstGeom prst="rect">
            <a:avLst/>
          </a:prstGeom>
          <a:noFill/>
        </p:spPr>
      </p:pic>
      <p:pic>
        <p:nvPicPr>
          <p:cNvPr id="7" name="Picture 6">
            <a:extLst>
              <a:ext uri="{FF2B5EF4-FFF2-40B4-BE49-F238E27FC236}">
                <a16:creationId xmlns:a16="http://schemas.microsoft.com/office/drawing/2014/main" id="{710419BB-97D6-6C8F-6B73-AA4AD9B6B341}"/>
              </a:ext>
            </a:extLst>
          </p:cNvPr>
          <p:cNvPicPr>
            <a:picLocks noChangeAspect="1"/>
          </p:cNvPicPr>
          <p:nvPr/>
        </p:nvPicPr>
        <p:blipFill rotWithShape="1">
          <a:blip r:embed="rId3"/>
          <a:srcRect l="35001" t="33479" r="19999" b="14445"/>
          <a:stretch/>
        </p:blipFill>
        <p:spPr>
          <a:xfrm>
            <a:off x="1066800" y="4022774"/>
            <a:ext cx="3412443" cy="2221334"/>
          </a:xfrm>
          <a:prstGeom prst="rect">
            <a:avLst/>
          </a:prstGeom>
        </p:spPr>
      </p:pic>
      <p:sp>
        <p:nvSpPr>
          <p:cNvPr id="12" name="Oval 11">
            <a:extLst>
              <a:ext uri="{FF2B5EF4-FFF2-40B4-BE49-F238E27FC236}">
                <a16:creationId xmlns:a16="http://schemas.microsoft.com/office/drawing/2014/main" id="{BEC1E4A1-C328-A153-C284-82FDDE79438C}"/>
              </a:ext>
            </a:extLst>
          </p:cNvPr>
          <p:cNvSpPr/>
          <p:nvPr/>
        </p:nvSpPr>
        <p:spPr>
          <a:xfrm>
            <a:off x="7561052" y="4179042"/>
            <a:ext cx="1524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DFD559A-6B6A-7612-C5D9-599C4A477FB3}"/>
              </a:ext>
            </a:extLst>
          </p:cNvPr>
          <p:cNvGrpSpPr/>
          <p:nvPr/>
        </p:nvGrpSpPr>
        <p:grpSpPr>
          <a:xfrm>
            <a:off x="5334000" y="3581400"/>
            <a:ext cx="2895599" cy="2662708"/>
            <a:chOff x="5334000" y="3673426"/>
            <a:chExt cx="2895599" cy="2662708"/>
          </a:xfrm>
        </p:grpSpPr>
        <p:pic>
          <p:nvPicPr>
            <p:cNvPr id="9" name="Picture 8">
              <a:extLst>
                <a:ext uri="{FF2B5EF4-FFF2-40B4-BE49-F238E27FC236}">
                  <a16:creationId xmlns:a16="http://schemas.microsoft.com/office/drawing/2014/main" id="{4AFED8DF-51E3-A30C-997E-2D0922DECE03}"/>
                </a:ext>
              </a:extLst>
            </p:cNvPr>
            <p:cNvPicPr>
              <a:picLocks noChangeAspect="1"/>
            </p:cNvPicPr>
            <p:nvPr/>
          </p:nvPicPr>
          <p:blipFill rotWithShape="1">
            <a:blip r:embed="rId4"/>
            <a:srcRect l="23068" t="15926" r="27499" b="7037"/>
            <a:stretch/>
          </p:blipFill>
          <p:spPr>
            <a:xfrm>
              <a:off x="5334000" y="3797834"/>
              <a:ext cx="2895599" cy="2538300"/>
            </a:xfrm>
            <a:prstGeom prst="rect">
              <a:avLst/>
            </a:prstGeom>
          </p:spPr>
        </p:pic>
        <p:sp>
          <p:nvSpPr>
            <p:cNvPr id="6" name="Rectangle 5">
              <a:extLst>
                <a:ext uri="{FF2B5EF4-FFF2-40B4-BE49-F238E27FC236}">
                  <a16:creationId xmlns:a16="http://schemas.microsoft.com/office/drawing/2014/main" id="{664C2E78-A1E5-B7AA-A4CE-37BF5843A09A}"/>
                </a:ext>
              </a:extLst>
            </p:cNvPr>
            <p:cNvSpPr/>
            <p:nvPr/>
          </p:nvSpPr>
          <p:spPr>
            <a:xfrm>
              <a:off x="7162800" y="3673426"/>
              <a:ext cx="1056609" cy="3062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41317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Team (cont.)</a:t>
            </a:r>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3</a:t>
            </a:fld>
            <a:endParaRPr lang="en-US"/>
          </a:p>
        </p:txBody>
      </p:sp>
      <p:sp>
        <p:nvSpPr>
          <p:cNvPr id="5" name="Content Placeholder 4"/>
          <p:cNvSpPr>
            <a:spLocks noGrp="1"/>
          </p:cNvSpPr>
          <p:nvPr>
            <p:ph sz="quarter" idx="1"/>
          </p:nvPr>
        </p:nvSpPr>
        <p:spPr/>
        <p:txBody>
          <a:bodyPr/>
          <a:lstStyle/>
          <a:p>
            <a:r>
              <a:rPr lang="en-US" dirty="0"/>
              <a:t>My WeChat ID is </a:t>
            </a:r>
            <a:r>
              <a:rPr lang="en-US" dirty="0" err="1"/>
              <a:t>tanweekek</a:t>
            </a:r>
            <a:r>
              <a:rPr lang="en-US" dirty="0"/>
              <a: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349" t="5349" r="5349" b="5349"/>
          <a:stretch/>
        </p:blipFill>
        <p:spPr>
          <a:xfrm>
            <a:off x="2743199" y="2057400"/>
            <a:ext cx="3657601" cy="3657601"/>
          </a:xfrm>
          <a:prstGeom prst="rect">
            <a:avLst/>
          </a:prstGeom>
        </p:spPr>
      </p:pic>
    </p:spTree>
    <p:extLst>
      <p:ext uri="{BB962C8B-B14F-4D97-AF65-F5344CB8AC3E}">
        <p14:creationId xmlns:p14="http://schemas.microsoft.com/office/powerpoint/2010/main" val="825615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Synopsis</a:t>
            </a:r>
            <a:endParaRPr lang="en-SG" dirty="0"/>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4</a:t>
            </a:fld>
            <a:endParaRPr lang="en-US"/>
          </a:p>
        </p:txBody>
      </p:sp>
      <p:sp>
        <p:nvSpPr>
          <p:cNvPr id="7" name="Content Placeholder 6"/>
          <p:cNvSpPr>
            <a:spLocks noGrp="1"/>
          </p:cNvSpPr>
          <p:nvPr>
            <p:ph sz="quarter" idx="1"/>
          </p:nvPr>
        </p:nvSpPr>
        <p:spPr>
          <a:xfrm>
            <a:off x="76200" y="1219200"/>
            <a:ext cx="8991600" cy="4937760"/>
          </a:xfrm>
        </p:spPr>
        <p:txBody>
          <a:bodyPr>
            <a:noAutofit/>
          </a:bodyPr>
          <a:lstStyle/>
          <a:p>
            <a:pPr marL="0" indent="0" algn="ctr">
              <a:buNone/>
            </a:pPr>
            <a:r>
              <a:rPr lang="en-US" sz="1700" b="1" i="1" dirty="0"/>
              <a:t>Artificial Intelligence of Things (</a:t>
            </a:r>
            <a:r>
              <a:rPr lang="en-US" sz="1700" b="1" i="1" dirty="0" err="1"/>
              <a:t>AIoT</a:t>
            </a:r>
            <a:r>
              <a:rPr lang="en-US" sz="1700" b="1" i="1" dirty="0"/>
              <a:t>)</a:t>
            </a:r>
            <a:r>
              <a:rPr lang="en-US" sz="1700" i="1" dirty="0"/>
              <a:t> lies at the intersection of </a:t>
            </a:r>
            <a:r>
              <a:rPr lang="en-US" sz="1700" b="1" i="1" dirty="0"/>
              <a:t>Artificial Intelligence (AI)</a:t>
            </a:r>
            <a:r>
              <a:rPr lang="en-US" sz="1700" i="1" dirty="0"/>
              <a:t> technologies and </a:t>
            </a:r>
            <a:r>
              <a:rPr lang="en-US" sz="1700" b="1" i="1" dirty="0"/>
              <a:t>Internet of Things (</a:t>
            </a:r>
            <a:r>
              <a:rPr lang="en-US" sz="1700" b="1" i="1" dirty="0" err="1"/>
              <a:t>IoT</a:t>
            </a:r>
            <a:r>
              <a:rPr lang="en-US" sz="1700" b="1" i="1" dirty="0"/>
              <a:t>)</a:t>
            </a:r>
            <a:r>
              <a:rPr lang="en-US" sz="1700" i="1" dirty="0"/>
              <a:t> infrastructure. </a:t>
            </a:r>
            <a:r>
              <a:rPr lang="en-US" sz="1700" i="1" dirty="0" err="1"/>
              <a:t>AIoT</a:t>
            </a:r>
            <a:r>
              <a:rPr lang="en-US" sz="1700" i="1" dirty="0"/>
              <a:t> aims to achieve smart </a:t>
            </a:r>
            <a:r>
              <a:rPr lang="en-US" sz="1700" i="1" dirty="0" err="1"/>
              <a:t>IoT</a:t>
            </a:r>
            <a:r>
              <a:rPr lang="en-US" sz="1700" i="1" dirty="0"/>
              <a:t> operations that </a:t>
            </a:r>
            <a:r>
              <a:rPr lang="en-US" sz="1700" i="1" dirty="0" err="1"/>
              <a:t>optimise</a:t>
            </a:r>
            <a:r>
              <a:rPr lang="en-US" sz="1700" i="1" dirty="0"/>
              <a:t> human-machine interaction, and data management and analytics.</a:t>
            </a:r>
          </a:p>
          <a:p>
            <a:pPr marL="0" indent="0" algn="ctr">
              <a:buNone/>
            </a:pPr>
            <a:endParaRPr lang="en-US" sz="1200" i="1" dirty="0"/>
          </a:p>
          <a:p>
            <a:pPr marL="0" indent="0" algn="ctr">
              <a:buNone/>
            </a:pPr>
            <a:r>
              <a:rPr lang="en-US" sz="1700" i="1" dirty="0"/>
              <a:t>More specifically, </a:t>
            </a:r>
            <a:r>
              <a:rPr lang="en-US" sz="1700" i="1" dirty="0" err="1"/>
              <a:t>IoT</a:t>
            </a:r>
            <a:r>
              <a:rPr lang="en-US" sz="1700" i="1" dirty="0"/>
              <a:t> is set to disrupt the way we live and work. Smart homes that are filled with connected devices are loaded with endless possibilities to make our lives easier, more convenient, and more comfortable. Industry 4.0, which is powered by Industrial </a:t>
            </a:r>
            <a:r>
              <a:rPr lang="en-US" sz="1700" i="1" dirty="0" err="1"/>
              <a:t>IoT</a:t>
            </a:r>
            <a:r>
              <a:rPr lang="en-US" sz="1700" i="1" dirty="0"/>
              <a:t> (</a:t>
            </a:r>
            <a:r>
              <a:rPr lang="en-US" sz="1700" i="1" dirty="0" err="1"/>
              <a:t>IIoT</a:t>
            </a:r>
            <a:r>
              <a:rPr lang="en-US" sz="1700" i="1" dirty="0"/>
              <a:t>), promises to turn smart manufacturing and smart factory into a reality.</a:t>
            </a:r>
          </a:p>
          <a:p>
            <a:pPr marL="0" indent="0" algn="ctr">
              <a:buNone/>
            </a:pPr>
            <a:endParaRPr lang="en-US" sz="1200" i="1" dirty="0"/>
          </a:p>
          <a:p>
            <a:pPr marL="0" indent="0" algn="ctr">
              <a:buNone/>
            </a:pPr>
            <a:r>
              <a:rPr lang="en-US" sz="1700" i="1" dirty="0" err="1"/>
              <a:t>IoT</a:t>
            </a:r>
            <a:r>
              <a:rPr lang="en-US" sz="1700" i="1" dirty="0"/>
              <a:t> devices are expected to generate a huge volume of data. AI techniques such as machine learning and deep learning can help individuals and </a:t>
            </a:r>
            <a:r>
              <a:rPr lang="en-US" sz="1700" i="1" dirty="0" err="1"/>
              <a:t>organisations</a:t>
            </a:r>
            <a:r>
              <a:rPr lang="en-US" sz="1700" i="1" dirty="0"/>
              <a:t> alike to </a:t>
            </a:r>
            <a:r>
              <a:rPr lang="en-US" sz="1700" i="1" dirty="0" err="1"/>
              <a:t>realise</a:t>
            </a:r>
            <a:r>
              <a:rPr lang="en-US" sz="1700" i="1" dirty="0"/>
              <a:t> unprecedented business values from these data.</a:t>
            </a:r>
          </a:p>
          <a:p>
            <a:pPr marL="0" indent="0" algn="ctr">
              <a:buNone/>
            </a:pPr>
            <a:endParaRPr lang="en-US" sz="1200" i="1" dirty="0"/>
          </a:p>
          <a:p>
            <a:pPr marL="0" indent="0" algn="ctr">
              <a:buNone/>
            </a:pPr>
            <a:r>
              <a:rPr lang="en-US" sz="1700" i="1" dirty="0"/>
              <a:t>In this course, you will learn how to work with single-board microcontrollers and computers in conjunction with various connected devices such as sensors, actuators, smartphones, smartwatches, Bluetooth Low Energy beacons, and other interesting hardware to build various smart home and industry scenarios. You will also learn how to integrate a real-time data pipeline for </a:t>
            </a:r>
            <a:r>
              <a:rPr lang="en-US" sz="1700" i="1" dirty="0" err="1"/>
              <a:t>visualising</a:t>
            </a:r>
            <a:r>
              <a:rPr lang="en-US" sz="1700" i="1" dirty="0"/>
              <a:t> and </a:t>
            </a:r>
            <a:r>
              <a:rPr lang="en-US" sz="1700" i="1" dirty="0" err="1"/>
              <a:t>analysing</a:t>
            </a:r>
            <a:r>
              <a:rPr lang="en-US" sz="1700" i="1" dirty="0"/>
              <a:t> the data that are collected by these devices to create a </a:t>
            </a:r>
            <a:r>
              <a:rPr lang="en-US" sz="1700" b="1" i="1" dirty="0"/>
              <a:t>smart </a:t>
            </a:r>
            <a:r>
              <a:rPr lang="en-US" sz="1700" b="1" i="1" dirty="0" err="1"/>
              <a:t>AIoT</a:t>
            </a:r>
            <a:r>
              <a:rPr lang="en-US" sz="1700" b="1" i="1" dirty="0"/>
              <a:t> system</a:t>
            </a:r>
            <a:r>
              <a:rPr lang="en-US" sz="1700" i="1" dirty="0"/>
              <a:t>.</a:t>
            </a:r>
            <a:endParaRPr lang="en-SG" sz="1700" i="1" dirty="0"/>
          </a:p>
        </p:txBody>
      </p:sp>
    </p:spTree>
    <p:extLst>
      <p:ext uri="{BB962C8B-B14F-4D97-AF65-F5344CB8AC3E}">
        <p14:creationId xmlns:p14="http://schemas.microsoft.com/office/powerpoint/2010/main" val="60228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Synopsis (cont.)</a:t>
            </a:r>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5</a:t>
            </a:fld>
            <a:endParaRPr lang="en-US"/>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295561102"/>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8249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Opening Case</a:t>
            </a:r>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6</a:t>
            </a:fld>
            <a:endParaRPr lang="en-US"/>
          </a:p>
        </p:txBody>
      </p:sp>
      <p:sp>
        <p:nvSpPr>
          <p:cNvPr id="5" name="Content Placeholder 4"/>
          <p:cNvSpPr>
            <a:spLocks noGrp="1"/>
          </p:cNvSpPr>
          <p:nvPr>
            <p:ph sz="quarter" idx="1"/>
          </p:nvPr>
        </p:nvSpPr>
        <p:spPr/>
        <p:txBody>
          <a:bodyPr/>
          <a:lstStyle/>
          <a:p>
            <a:r>
              <a:rPr lang="en-GB" b="1" dirty="0"/>
              <a:t>Nest Labs</a:t>
            </a:r>
            <a:r>
              <a:rPr lang="en-GB" dirty="0"/>
              <a:t> </a:t>
            </a:r>
            <a:r>
              <a:rPr lang="en-SG" dirty="0"/>
              <a:t>is a home automation producer of programmable, </a:t>
            </a:r>
            <a:r>
              <a:rPr lang="en-SG" u="sng" dirty="0"/>
              <a:t>self-learning</a:t>
            </a:r>
            <a:r>
              <a:rPr lang="en-SG" dirty="0"/>
              <a:t>, </a:t>
            </a:r>
            <a:r>
              <a:rPr lang="en-SG" u="sng" dirty="0"/>
              <a:t>sensor-driven,</a:t>
            </a:r>
            <a:r>
              <a:rPr lang="en-SG" dirty="0"/>
              <a:t> Wi-Fi-enabled devices:</a:t>
            </a:r>
          </a:p>
          <a:p>
            <a:pPr lvl="1"/>
            <a:r>
              <a:rPr lang="en-SG" dirty="0"/>
              <a:t>It introduced the Nest Learning Thermostat in 2011 as its first product.</a:t>
            </a:r>
          </a:p>
          <a:p>
            <a:pPr lvl="1"/>
            <a:r>
              <a:rPr lang="en-SG" dirty="0"/>
              <a:t>This was quickly followed by smoke detectors, security cameras, and other security systems. </a:t>
            </a:r>
          </a:p>
          <a:p>
            <a:r>
              <a:rPr lang="en-US" dirty="0"/>
              <a:t>Relies on sensors and algorithm for </a:t>
            </a:r>
            <a:r>
              <a:rPr lang="en-US" u="sng" dirty="0"/>
              <a:t>self-learning</a:t>
            </a:r>
            <a:r>
              <a:rPr lang="en-US" dirty="0"/>
              <a:t> capability and also capable of                                                    self-communication                                                     among devices.</a:t>
            </a:r>
            <a:endParaRPr lang="en-SG"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484" y="76200"/>
            <a:ext cx="2338166" cy="1005955"/>
          </a:xfrm>
          <a:prstGeom prst="rect">
            <a:avLst/>
          </a:prstGeom>
        </p:spPr>
      </p:pic>
      <p:pic>
        <p:nvPicPr>
          <p:cNvPr id="10" name="Picture 9"/>
          <p:cNvPicPr>
            <a:picLocks noChangeAspect="1"/>
          </p:cNvPicPr>
          <p:nvPr/>
        </p:nvPicPr>
        <p:blipFill rotWithShape="1">
          <a:blip r:embed="rId3"/>
          <a:srcRect l="33014" t="33331" r="33014" b="5203"/>
          <a:stretch/>
        </p:blipFill>
        <p:spPr>
          <a:xfrm>
            <a:off x="3575407" y="4648199"/>
            <a:ext cx="1606194" cy="1633887"/>
          </a:xfrm>
          <a:prstGeom prst="rect">
            <a:avLst/>
          </a:prstGeom>
        </p:spPr>
      </p:pic>
      <p:pic>
        <p:nvPicPr>
          <p:cNvPr id="11" name="Picture 10"/>
          <p:cNvPicPr>
            <a:picLocks noChangeAspect="1"/>
          </p:cNvPicPr>
          <p:nvPr/>
        </p:nvPicPr>
        <p:blipFill rotWithShape="1">
          <a:blip r:embed="rId4"/>
          <a:srcRect l="41587" t="21877" r="42599" b="8322"/>
          <a:stretch/>
        </p:blipFill>
        <p:spPr>
          <a:xfrm>
            <a:off x="5214538" y="4643687"/>
            <a:ext cx="652863" cy="1620068"/>
          </a:xfrm>
          <a:prstGeom prst="rect">
            <a:avLst/>
          </a:prstGeom>
        </p:spPr>
      </p:pic>
      <p:pic>
        <p:nvPicPr>
          <p:cNvPr id="12" name="Picture 11"/>
          <p:cNvPicPr>
            <a:picLocks noChangeAspect="1"/>
          </p:cNvPicPr>
          <p:nvPr/>
        </p:nvPicPr>
        <p:blipFill rotWithShape="1">
          <a:blip r:embed="rId5"/>
          <a:srcRect l="49083" t="26039" r="19874" b="16662"/>
          <a:stretch/>
        </p:blipFill>
        <p:spPr>
          <a:xfrm>
            <a:off x="5945277" y="4630530"/>
            <a:ext cx="1522323" cy="1579769"/>
          </a:xfrm>
          <a:prstGeom prst="rect">
            <a:avLst/>
          </a:prstGeom>
        </p:spPr>
      </p:pic>
      <p:pic>
        <p:nvPicPr>
          <p:cNvPr id="13" name="Picture 12"/>
          <p:cNvPicPr>
            <a:picLocks noChangeAspect="1"/>
          </p:cNvPicPr>
          <p:nvPr/>
        </p:nvPicPr>
        <p:blipFill rotWithShape="1">
          <a:blip r:embed="rId6"/>
          <a:srcRect l="29502" t="25000" r="33016" b="8333"/>
          <a:stretch/>
        </p:blipFill>
        <p:spPr>
          <a:xfrm>
            <a:off x="7501188" y="4643687"/>
            <a:ext cx="1566612" cy="1566612"/>
          </a:xfrm>
          <a:prstGeom prst="rect">
            <a:avLst/>
          </a:prstGeom>
        </p:spPr>
      </p:pic>
    </p:spTree>
    <p:extLst>
      <p:ext uri="{BB962C8B-B14F-4D97-AF65-F5344CB8AC3E}">
        <p14:creationId xmlns:p14="http://schemas.microsoft.com/office/powerpoint/2010/main" val="359736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Opening </a:t>
            </a:r>
            <a:r>
              <a:rPr lang="en-GB" dirty="0"/>
              <a:t>Case</a:t>
            </a:r>
            <a:r>
              <a:rPr lang="en-US" dirty="0"/>
              <a:t> (cont.)</a:t>
            </a:r>
            <a:endParaRPr lang="en-SG" dirty="0"/>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7</a:t>
            </a:fld>
            <a:endParaRPr lang="en-US"/>
          </a:p>
        </p:txBody>
      </p:sp>
      <p:pic>
        <p:nvPicPr>
          <p:cNvPr id="7" name="Nest Learning Thermostat">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76200" y="1219199"/>
            <a:ext cx="8962371" cy="5041334"/>
          </a:xfrm>
        </p:spPr>
      </p:pic>
    </p:spTree>
    <p:extLst>
      <p:ext uri="{BB962C8B-B14F-4D97-AF65-F5344CB8AC3E}">
        <p14:creationId xmlns:p14="http://schemas.microsoft.com/office/powerpoint/2010/main" val="3887396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Schedule</a:t>
            </a:r>
            <a:endParaRPr lang="en-SG" dirty="0"/>
          </a:p>
        </p:txBody>
      </p:sp>
      <p:sp>
        <p:nvSpPr>
          <p:cNvPr id="3" name="Footer Placeholder 2"/>
          <p:cNvSpPr>
            <a:spLocks noGrp="1"/>
          </p:cNvSpPr>
          <p:nvPr>
            <p:ph type="ftr" sz="quarter" idx="11"/>
          </p:nvPr>
        </p:nvSpPr>
        <p:spPr/>
        <p:txBody>
          <a:bodyPr/>
          <a:lstStyle/>
          <a:p>
            <a:r>
              <a:rPr lang="fr-FR"/>
              <a:t>SWS3025 (2024) Lecture 0 – Course Introduction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8</a:t>
            </a:fld>
            <a:endParaRPr lang="en-US"/>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240678247"/>
              </p:ext>
            </p:extLst>
          </p:nvPr>
        </p:nvGraphicFramePr>
        <p:xfrm>
          <a:off x="152400" y="2321560"/>
          <a:ext cx="8839201" cy="313436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548501584"/>
                    </a:ext>
                  </a:extLst>
                </a:gridCol>
                <a:gridCol w="1345072">
                  <a:extLst>
                    <a:ext uri="{9D8B030D-6E8A-4147-A177-3AD203B41FA5}">
                      <a16:colId xmlns:a16="http://schemas.microsoft.com/office/drawing/2014/main" val="1475777369"/>
                    </a:ext>
                  </a:extLst>
                </a:gridCol>
                <a:gridCol w="4190436">
                  <a:extLst>
                    <a:ext uri="{9D8B030D-6E8A-4147-A177-3AD203B41FA5}">
                      <a16:colId xmlns:a16="http://schemas.microsoft.com/office/drawing/2014/main" val="537461712"/>
                    </a:ext>
                  </a:extLst>
                </a:gridCol>
                <a:gridCol w="2160693">
                  <a:extLst>
                    <a:ext uri="{9D8B030D-6E8A-4147-A177-3AD203B41FA5}">
                      <a16:colId xmlns:a16="http://schemas.microsoft.com/office/drawing/2014/main" val="2691415455"/>
                    </a:ext>
                  </a:extLst>
                </a:gridCol>
              </a:tblGrid>
              <a:tr h="370840">
                <a:tc>
                  <a:txBody>
                    <a:bodyPr/>
                    <a:lstStyle/>
                    <a:p>
                      <a:r>
                        <a:rPr lang="en-SG" dirty="0"/>
                        <a:t>Phase</a:t>
                      </a:r>
                    </a:p>
                  </a:txBody>
                  <a:tcPr/>
                </a:tc>
                <a:tc>
                  <a:txBody>
                    <a:bodyPr/>
                    <a:lstStyle/>
                    <a:p>
                      <a:r>
                        <a:rPr lang="en-US" dirty="0"/>
                        <a:t>Date/Time</a:t>
                      </a:r>
                      <a:endParaRPr lang="en-SG" dirty="0"/>
                    </a:p>
                  </a:txBody>
                  <a:tcPr/>
                </a:tc>
                <a:tc>
                  <a:txBody>
                    <a:bodyPr/>
                    <a:lstStyle/>
                    <a:p>
                      <a:r>
                        <a:rPr lang="en-US" dirty="0"/>
                        <a:t>Topics</a:t>
                      </a:r>
                      <a:endParaRPr lang="en-SG" dirty="0"/>
                    </a:p>
                  </a:txBody>
                  <a:tcPr/>
                </a:tc>
                <a:tc>
                  <a:txBody>
                    <a:bodyPr/>
                    <a:lstStyle/>
                    <a:p>
                      <a:r>
                        <a:rPr lang="en-US" dirty="0"/>
                        <a:t>Key Activities</a:t>
                      </a:r>
                      <a:endParaRPr lang="en-SG" dirty="0"/>
                    </a:p>
                  </a:txBody>
                  <a:tcPr/>
                </a:tc>
                <a:extLst>
                  <a:ext uri="{0D108BD9-81ED-4DB2-BD59-A6C34878D82A}">
                    <a16:rowId xmlns:a16="http://schemas.microsoft.com/office/drawing/2014/main" val="1924198300"/>
                  </a:ext>
                </a:extLst>
              </a:tr>
              <a:tr h="370840">
                <a:tc rowSpan="3">
                  <a:txBody>
                    <a:bodyPr/>
                    <a:lstStyle/>
                    <a:p>
                      <a:r>
                        <a:rPr lang="en-SG" dirty="0"/>
                        <a:t>Intro Lectures</a:t>
                      </a:r>
                    </a:p>
                  </a:txBody>
                  <a:tcPr/>
                </a:tc>
                <a:tc rowSpan="3">
                  <a:txBody>
                    <a:bodyPr/>
                    <a:lstStyle/>
                    <a:p>
                      <a:r>
                        <a:rPr lang="en-US" dirty="0"/>
                        <a:t>Sun 19 May, Morning</a:t>
                      </a:r>
                      <a:endParaRPr lang="en-SG" dirty="0"/>
                    </a:p>
                  </a:txBody>
                  <a:tcPr/>
                </a:tc>
                <a:tc>
                  <a:txBody>
                    <a:bodyPr/>
                    <a:lstStyle/>
                    <a:p>
                      <a:r>
                        <a:rPr lang="en-SG" dirty="0"/>
                        <a:t>0 – Course Introduction</a:t>
                      </a:r>
                    </a:p>
                  </a:txBody>
                  <a:tcPr/>
                </a:tc>
                <a:tc rowSpan="3">
                  <a:txBody>
                    <a:bodyPr/>
                    <a:lstStyle/>
                    <a:p>
                      <a:r>
                        <a:rPr lang="en-SG" dirty="0"/>
                        <a:t>Preliminary</a:t>
                      </a:r>
                      <a:r>
                        <a:rPr lang="en-SG" baseline="0" dirty="0"/>
                        <a:t> assessment</a:t>
                      </a:r>
                      <a:endParaRPr lang="en-SG" dirty="0"/>
                    </a:p>
                  </a:txBody>
                  <a:tcPr/>
                </a:tc>
                <a:extLst>
                  <a:ext uri="{0D108BD9-81ED-4DB2-BD59-A6C34878D82A}">
                    <a16:rowId xmlns:a16="http://schemas.microsoft.com/office/drawing/2014/main" val="3959647382"/>
                  </a:ext>
                </a:extLst>
              </a:tr>
              <a:tr h="370840">
                <a:tc vMerge="1">
                  <a:txBody>
                    <a:bodyPr/>
                    <a:lstStyle/>
                    <a:p>
                      <a:endParaRPr lang="en-SG"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1 – </a:t>
                      </a:r>
                      <a:r>
                        <a:rPr lang="en-US" dirty="0"/>
                        <a:t>Introduction to Artificial Intelligence of Things (</a:t>
                      </a:r>
                      <a:r>
                        <a:rPr lang="en-US" dirty="0" err="1"/>
                        <a:t>AIoT</a:t>
                      </a:r>
                      <a:r>
                        <a:rPr lang="en-US" dirty="0"/>
                        <a:t>)</a:t>
                      </a:r>
                      <a:endParaRPr lang="en-SG" dirty="0"/>
                    </a:p>
                  </a:txBody>
                  <a:tcPr/>
                </a:tc>
                <a:tc vMerge="1">
                  <a:txBody>
                    <a:bodyPr/>
                    <a:lstStyle/>
                    <a:p>
                      <a:endParaRPr lang="en-SG" dirty="0"/>
                    </a:p>
                  </a:txBody>
                  <a:tcPr/>
                </a:tc>
                <a:extLst>
                  <a:ext uri="{0D108BD9-81ED-4DB2-BD59-A6C34878D82A}">
                    <a16:rowId xmlns:a16="http://schemas.microsoft.com/office/drawing/2014/main" val="2628074659"/>
                  </a:ext>
                </a:extLst>
              </a:tr>
              <a:tr h="370840">
                <a:tc vMerge="1">
                  <a:txBody>
                    <a:bodyPr/>
                    <a:lstStyle/>
                    <a:p>
                      <a:endParaRPr lang="en-SG"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2 – Single-board Microcontroller (I)</a:t>
                      </a:r>
                    </a:p>
                  </a:txBody>
                  <a:tcPr/>
                </a:tc>
                <a:tc vMerge="1">
                  <a:txBody>
                    <a:bodyPr/>
                    <a:lstStyle/>
                    <a:p>
                      <a:endParaRPr lang="en-SG" dirty="0"/>
                    </a:p>
                  </a:txBody>
                  <a:tcPr/>
                </a:tc>
                <a:extLst>
                  <a:ext uri="{0D108BD9-81ED-4DB2-BD59-A6C34878D82A}">
                    <a16:rowId xmlns:a16="http://schemas.microsoft.com/office/drawing/2014/main" val="492846478"/>
                  </a:ext>
                </a:extLst>
              </a:tr>
              <a:tr h="370840">
                <a:tc rowSpan="3">
                  <a:txBody>
                    <a:bodyPr/>
                    <a:lstStyle/>
                    <a:p>
                      <a:r>
                        <a:rPr lang="en-SG" dirty="0"/>
                        <a:t>Actual Lectures</a:t>
                      </a:r>
                    </a:p>
                  </a:txBody>
                  <a:tcPr/>
                </a:tc>
                <a:tc rowSpan="2">
                  <a:txBody>
                    <a:bodyPr/>
                    <a:lstStyle/>
                    <a:p>
                      <a:r>
                        <a:rPr lang="en-SG" dirty="0"/>
                        <a:t>Tue 2 Jul, Morning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3 – </a:t>
                      </a:r>
                      <a:r>
                        <a:rPr lang="en-US" dirty="0"/>
                        <a:t>Single-board Microcontroller (II)</a:t>
                      </a:r>
                    </a:p>
                  </a:txBody>
                  <a:tcPr/>
                </a:tc>
                <a:tc rowSpan="3">
                  <a:txBody>
                    <a:bodyPr/>
                    <a:lstStyle/>
                    <a:p>
                      <a:r>
                        <a:rPr lang="en-US" dirty="0"/>
                        <a:t>Project Kickoff</a:t>
                      </a:r>
                    </a:p>
                  </a:txBody>
                  <a:tcPr/>
                </a:tc>
                <a:extLst>
                  <a:ext uri="{0D108BD9-81ED-4DB2-BD59-A6C34878D82A}">
                    <a16:rowId xmlns:a16="http://schemas.microsoft.com/office/drawing/2014/main" val="1735146718"/>
                  </a:ext>
                </a:extLst>
              </a:tr>
              <a:tr h="370840">
                <a:tc vMerge="1">
                  <a:txBody>
                    <a:bodyPr/>
                    <a:lstStyle/>
                    <a:p>
                      <a:endParaRPr lang="en-US"/>
                    </a:p>
                  </a:txBody>
                  <a:tcPr/>
                </a:tc>
                <a:tc vMerge="1">
                  <a:txBody>
                    <a:bodyPr/>
                    <a:lstStyle/>
                    <a:p>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4 – </a:t>
                      </a:r>
                      <a:r>
                        <a:rPr lang="en-US" dirty="0"/>
                        <a:t>Single-board Computer (I)</a:t>
                      </a:r>
                    </a:p>
                  </a:txBody>
                  <a:tcPr/>
                </a:tc>
                <a:tc vMerge="1">
                  <a:txBody>
                    <a:bodyPr/>
                    <a:lstStyle/>
                    <a:p>
                      <a:r>
                        <a:rPr lang="en-SG" dirty="0"/>
                        <a:t>-</a:t>
                      </a:r>
                    </a:p>
                  </a:txBody>
                  <a:tcPr/>
                </a:tc>
                <a:extLst>
                  <a:ext uri="{0D108BD9-81ED-4DB2-BD59-A6C34878D82A}">
                    <a16:rowId xmlns:a16="http://schemas.microsoft.com/office/drawing/2014/main" val="2987593539"/>
                  </a:ext>
                </a:extLst>
              </a:tr>
              <a:tr h="370840">
                <a:tc vMerge="1">
                  <a:txBody>
                    <a:bodyPr/>
                    <a:lstStyle/>
                    <a:p>
                      <a:endParaRPr lang="en-US"/>
                    </a:p>
                  </a:txBody>
                  <a:tcPr/>
                </a:tc>
                <a:tc>
                  <a:txBody>
                    <a:bodyPr/>
                    <a:lstStyle/>
                    <a:p>
                      <a:r>
                        <a:rPr lang="en-SG" dirty="0"/>
                        <a:t>Tue 2 Jul, Afternoon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5 – </a:t>
                      </a:r>
                      <a:r>
                        <a:rPr lang="en-US" dirty="0"/>
                        <a:t>Single-board Computer (II)</a:t>
                      </a:r>
                    </a:p>
                  </a:txBody>
                  <a:tcPr/>
                </a:tc>
                <a:tc vMerge="1">
                  <a:txBody>
                    <a:bodyPr/>
                    <a:lstStyle/>
                    <a:p>
                      <a:endParaRPr dirty="0"/>
                    </a:p>
                  </a:txBody>
                  <a:tcPr/>
                </a:tc>
                <a:extLst>
                  <a:ext uri="{0D108BD9-81ED-4DB2-BD59-A6C34878D82A}">
                    <a16:rowId xmlns:a16="http://schemas.microsoft.com/office/drawing/2014/main" val="510061109"/>
                  </a:ext>
                </a:extLst>
              </a:tr>
            </a:tbl>
          </a:graphicData>
        </a:graphic>
      </p:graphicFrame>
      <p:sp>
        <p:nvSpPr>
          <p:cNvPr id="5" name="Content Placeholder 4">
            <a:extLst>
              <a:ext uri="{FF2B5EF4-FFF2-40B4-BE49-F238E27FC236}">
                <a16:creationId xmlns:a16="http://schemas.microsoft.com/office/drawing/2014/main" id="{D62F6BE9-D527-C90F-E207-F61BBE9B1A2C}"/>
              </a:ext>
            </a:extLst>
          </p:cNvPr>
          <p:cNvSpPr txBox="1">
            <a:spLocks/>
          </p:cNvSpPr>
          <p:nvPr/>
        </p:nvSpPr>
        <p:spPr>
          <a:xfrm>
            <a:off x="457200" y="1219200"/>
            <a:ext cx="8229600"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Morning – 9 am to 12 noon</a:t>
            </a:r>
          </a:p>
          <a:p>
            <a:r>
              <a:rPr lang="en-US" dirty="0"/>
              <a:t>Afternoon – 2 pm to 5 pm</a:t>
            </a:r>
          </a:p>
        </p:txBody>
      </p:sp>
    </p:spTree>
    <p:extLst>
      <p:ext uri="{BB962C8B-B14F-4D97-AF65-F5344CB8AC3E}">
        <p14:creationId xmlns:p14="http://schemas.microsoft.com/office/powerpoint/2010/main" val="31520929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3002</TotalTime>
  <Words>1054</Words>
  <Application>Microsoft Office PowerPoint</Application>
  <PresentationFormat>On-screen Show (4:3)</PresentationFormat>
  <Paragraphs>166</Paragraphs>
  <Slides>19</Slides>
  <Notes>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Bookman Old Style</vt:lpstr>
      <vt:lpstr>Calibri</vt:lpstr>
      <vt:lpstr>Gill Sans MT</vt:lpstr>
      <vt:lpstr>Wingdings</vt:lpstr>
      <vt:lpstr>Wingdings 3</vt:lpstr>
      <vt:lpstr>Origin</vt:lpstr>
      <vt:lpstr>Course Introduction Artificial Intelligence of Things (SWS3025)                                                NUS SoC Summer Workshop 2024</vt:lpstr>
      <vt:lpstr>Learning Objectives</vt:lpstr>
      <vt:lpstr>Teaching Team</vt:lpstr>
      <vt:lpstr>Teaching Team (cont.)</vt:lpstr>
      <vt:lpstr>Course Synopsis</vt:lpstr>
      <vt:lpstr>Course Synopsis (cont.)</vt:lpstr>
      <vt:lpstr>Opening Case</vt:lpstr>
      <vt:lpstr>Opening Case (cont.)</vt:lpstr>
      <vt:lpstr>Course Schedule</vt:lpstr>
      <vt:lpstr>Course Schedule (cont.)</vt:lpstr>
      <vt:lpstr>Course Schedule (cont.)</vt:lpstr>
      <vt:lpstr>Topic Selection</vt:lpstr>
      <vt:lpstr>Assessment</vt:lpstr>
      <vt:lpstr>Group Project</vt:lpstr>
      <vt:lpstr>Sample Projects</vt:lpstr>
      <vt:lpstr>Sample Projects (cont.)</vt:lpstr>
      <vt:lpstr>Sample Projects (cont.)</vt:lpstr>
      <vt:lpstr>Sample Projects (cont.)</vt:lpstr>
      <vt:lpstr>Sample Projects (cont.)</vt:lpstr>
    </vt:vector>
  </TitlesOfParts>
  <Company>National University of Singapore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Tan Wee Kek</dc:creator>
  <cp:lastModifiedBy>Wee Kek Tan</cp:lastModifiedBy>
  <cp:revision>512</cp:revision>
  <dcterms:created xsi:type="dcterms:W3CDTF">2013-01-03T15:14:11Z</dcterms:created>
  <dcterms:modified xsi:type="dcterms:W3CDTF">2024-05-17T11:42:41Z</dcterms:modified>
</cp:coreProperties>
</file>